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7"/>
  </p:notesMasterIdLst>
  <p:sldIdLst>
    <p:sldId id="274" r:id="rId3"/>
    <p:sldId id="275" r:id="rId4"/>
    <p:sldId id="276" r:id="rId5"/>
    <p:sldId id="302" r:id="rId6"/>
    <p:sldId id="303"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1" r:id="rId21"/>
    <p:sldId id="292" r:id="rId22"/>
    <p:sldId id="293" r:id="rId23"/>
    <p:sldId id="294" r:id="rId24"/>
    <p:sldId id="305" r:id="rId25"/>
    <p:sldId id="304" r:id="rId26"/>
    <p:sldId id="295" r:id="rId27"/>
    <p:sldId id="296" r:id="rId28"/>
    <p:sldId id="297" r:id="rId29"/>
    <p:sldId id="298" r:id="rId30"/>
    <p:sldId id="299" r:id="rId31"/>
    <p:sldId id="300" r:id="rId32"/>
    <p:sldId id="301" r:id="rId33"/>
    <p:sldId id="318" r:id="rId34"/>
    <p:sldId id="306" r:id="rId35"/>
    <p:sldId id="307" r:id="rId36"/>
    <p:sldId id="308" r:id="rId37"/>
    <p:sldId id="309" r:id="rId38"/>
    <p:sldId id="310" r:id="rId39"/>
    <p:sldId id="311" r:id="rId40"/>
    <p:sldId id="312" r:id="rId41"/>
    <p:sldId id="313" r:id="rId42"/>
    <p:sldId id="314" r:id="rId43"/>
    <p:sldId id="315" r:id="rId44"/>
    <p:sldId id="316" r:id="rId45"/>
    <p:sldId id="290" r:id="rId4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311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89165-B0D8-4D8D-9E2E-BBAF0962735F}" type="datetimeFigureOut">
              <a:rPr lang="es-MX" smtClean="0"/>
              <a:pPr/>
              <a:t>03/09/2012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94871-52CB-4B0F-BFA4-616F8367417A}" type="slidenum">
              <a:rPr lang="es-MX" smtClean="0"/>
              <a:pPr/>
              <a:t>‹Nº›</a:t>
            </a:fld>
            <a:endParaRPr lang="es-MX"/>
          </a:p>
        </p:txBody>
      </p:sp>
    </p:spTree>
    <p:extLst>
      <p:ext uri="{BB962C8B-B14F-4D97-AF65-F5344CB8AC3E}">
        <p14:creationId xmlns:p14="http://schemas.microsoft.com/office/powerpoint/2010/main" xmlns="" val="300932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s.wikipedia.org/wiki/Interfaz_de_red" TargetMode="External"/><Relationship Id="rId7" Type="http://schemas.openxmlformats.org/officeDocument/2006/relationships/hyperlink" Target="http://es.wikipedia.org/wiki/Direcci%C3%B3n_MAC"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s.wikipedia.org/wiki/Protocolo_de_Internet" TargetMode="External"/><Relationship Id="rId5" Type="http://schemas.openxmlformats.org/officeDocument/2006/relationships/hyperlink" Target="http://es.wikipedia.org/wiki/Red_de_computadoras" TargetMode="External"/><Relationship Id="rId4" Type="http://schemas.openxmlformats.org/officeDocument/2006/relationships/hyperlink" Target="http://es.wikipedia.org/wiki/Computador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73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39F8A-8758-4E1C-B4A7-4738C9BFE9FC}" type="slidenum">
              <a:rPr lang="es-MX"/>
              <a:pPr fontAlgn="base">
                <a:spcBef>
                  <a:spcPct val="0"/>
                </a:spcBef>
                <a:spcAft>
                  <a:spcPct val="0"/>
                </a:spcAft>
                <a:defRPr/>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75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D31A99E3-A20E-4E19-A24F-260BEB889D19}" type="slidenum">
              <a:rPr lang="es-MX" smtClean="0"/>
              <a:pPr>
                <a:defRPr/>
              </a:pPr>
              <a:t>15</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85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z="1400" smtClean="0"/>
              <a:t>Tratamiento entendido como posesión, obtención y cualquier operación </a:t>
            </a:r>
            <a:r>
              <a:rPr lang="es-ES" smtClean="0"/>
              <a:t>registro, organización, conservación, elaboración, utilización, cesión, difusión, interconexión o cualquier otra forma que permita obtener información de los mismos y facilite al interesado el acceso, rectificación, cancelación u oposición de sus datos (art. 2).</a:t>
            </a:r>
          </a:p>
          <a:p>
            <a:pPr eaLnBrk="1" hangingPunct="1"/>
            <a:r>
              <a:rPr lang="es-MX" smtClean="0"/>
              <a:t>Se considerará que los datos son inadecuados, cuando estos no guarden una estrecha relación con el ámbito de aplicación y finalidad por la cual fueron recabados, o bien, si dejaron de ser necesarios con respecto a dicha finalidad; así mismo se considerarán como excesivos, si los datos obtenidos son más de los estrictamente necesarios en relación a dicha finalidad.</a:t>
            </a:r>
            <a:endParaRPr lang="es-ES" smtClean="0"/>
          </a:p>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194619F1-5AEF-41FF-9C9D-F38B558E077F}" type="slidenum">
              <a:rPr lang="es-MX" smtClean="0"/>
              <a:pPr>
                <a:defRPr/>
              </a:pPr>
              <a:t>17</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96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z="1400" smtClean="0"/>
              <a:t>Seguridad implica que se deben tomar las medidas necesarias para garantizar  la integridad, confiabilidad y confidencialidad para evitar alteraciones, pérdidas o accesos y transmisiones no autorizados.</a:t>
            </a:r>
          </a:p>
          <a:p>
            <a:pPr eaLnBrk="1" hangingPunct="1"/>
            <a:endParaRPr lang="es-MX" sz="1400" smtClean="0"/>
          </a:p>
          <a:p>
            <a:pPr eaLnBrk="1" hangingPunct="1"/>
            <a:r>
              <a:rPr lang="es-MX" sz="1400" smtClean="0"/>
              <a:t>Se pueden almacenar íntegros para fines históricos</a:t>
            </a:r>
            <a:endParaRPr lang="es-ES" sz="1400" smtClean="0"/>
          </a:p>
        </p:txBody>
      </p:sp>
      <p:sp>
        <p:nvSpPr>
          <p:cNvPr id="4" name="3 Marcador de número de diapositiva"/>
          <p:cNvSpPr>
            <a:spLocks noGrp="1"/>
          </p:cNvSpPr>
          <p:nvPr>
            <p:ph type="sldNum" sz="quarter" idx="5"/>
          </p:nvPr>
        </p:nvSpPr>
        <p:spPr/>
        <p:txBody>
          <a:bodyPr/>
          <a:lstStyle/>
          <a:p>
            <a:pPr>
              <a:defRPr/>
            </a:pPr>
            <a:fld id="{E07554F4-D3F0-448F-89E5-ECBB97350CA2}" type="slidenum">
              <a:rPr lang="es-MX" smtClean="0"/>
              <a:pPr>
                <a:defRPr/>
              </a:pPr>
              <a:t>18</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08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s-ES" smtClean="0"/>
              <a:t>A través del derecho de acceso es posible obtener información relativa a datos concretos, a datos incluidos en un determinado sistema o la totalidad de los datos sometidos a tratamiento en los sistemas de datos personales en posesión de un ente público.</a:t>
            </a:r>
          </a:p>
          <a:p>
            <a:pPr eaLnBrk="1" hangingPunct="1">
              <a:buFontTx/>
              <a:buChar char="•"/>
            </a:pPr>
            <a:r>
              <a:rPr lang="es-ES" smtClean="0"/>
              <a:t>El derecho de rectificación es la prerrogativa del interesado a que se modifiquen los datos que resulten inexactos o incompletos, con respecto a la finalidad para la cual fueron obtenidos. Los datos serán considerados exactos si corresponden a la situación actual del interesado. </a:t>
            </a:r>
          </a:p>
          <a:p>
            <a:pPr eaLnBrk="1" hangingPunct="1">
              <a:buFontTx/>
              <a:buChar char="•"/>
            </a:pPr>
            <a:r>
              <a:rPr lang="es-MX" smtClean="0"/>
              <a:t>se considerará que los datos son inadecuados, cuando estos no guarden una estrecha relación con el ámbito de aplicación y finalidad por la cual fueron recabados, o bien, si dejaron de ser necesarios con respecto a dicha finalidad; así mismo se considerarán como excesivos, si los datos obtenidos son más de los estrictamente necesarios en relación a dicha finalidad.</a:t>
            </a:r>
            <a:endParaRPr lang="es-ES" smtClean="0"/>
          </a:p>
          <a:p>
            <a:pPr eaLnBrk="1" hangingPunct="1">
              <a:buFontTx/>
              <a:buChar char="•"/>
            </a:pPr>
            <a:r>
              <a:rPr lang="es-MX" sz="1400" smtClean="0"/>
              <a:t>Bloqueo: conservación de datos personales con el único propósito de determinar posibles responsabilidades en relación con su tratamiento, hasta el plazo de prescripción de éstas. Durante dicho periodo, los datos personales no podrán ser objeto de tratamiento y transcurrido éste, se procederá a su eliminación del sistema a que correspondan.</a:t>
            </a:r>
            <a:endParaRPr lang="es-ES" sz="1400" smtClean="0"/>
          </a:p>
        </p:txBody>
      </p:sp>
      <p:sp>
        <p:nvSpPr>
          <p:cNvPr id="4" name="3 Marcador de número de diapositiva"/>
          <p:cNvSpPr>
            <a:spLocks noGrp="1"/>
          </p:cNvSpPr>
          <p:nvPr>
            <p:ph type="sldNum" sz="quarter" idx="5"/>
          </p:nvPr>
        </p:nvSpPr>
        <p:spPr/>
        <p:txBody>
          <a:bodyPr/>
          <a:lstStyle/>
          <a:p>
            <a:pPr>
              <a:defRPr/>
            </a:pPr>
            <a:fld id="{DDDEB3A9-AA19-4DD4-A9B9-AB3C72DE8D58}" type="slidenum">
              <a:rPr lang="es-MX" smtClean="0"/>
              <a:pPr>
                <a:defRPr/>
              </a:pPr>
              <a:t>19</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1907"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s-MX" sz="1400" smtClean="0"/>
              <a:t>En cuanto a los Lineamientos, que están en proceso de ser aprobados, destacan las siguientes … </a:t>
            </a:r>
            <a:endParaRPr lang="es-ES" sz="1400" smtClean="0"/>
          </a:p>
        </p:txBody>
      </p:sp>
      <p:sp>
        <p:nvSpPr>
          <p:cNvPr id="4" name="3 Marcador de número de diapositiva"/>
          <p:cNvSpPr>
            <a:spLocks noGrp="1"/>
          </p:cNvSpPr>
          <p:nvPr>
            <p:ph type="sldNum" sz="quarter" idx="5"/>
          </p:nvPr>
        </p:nvSpPr>
        <p:spPr/>
        <p:txBody>
          <a:bodyPr/>
          <a:lstStyle/>
          <a:p>
            <a:pPr>
              <a:defRPr/>
            </a:pPr>
            <a:fld id="{D78B29BC-ED60-4AED-8EEF-4ADC1EA56FE4}" type="slidenum">
              <a:rPr lang="es-MX" smtClean="0"/>
              <a:pPr>
                <a:defRPr/>
              </a:pPr>
              <a:t>20</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8835"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s-MX" sz="1400" smtClean="0"/>
              <a:t>En cuanto a los Lineamientos, que aun están en proceso de ser aprobados, destacan las siguientes … </a:t>
            </a:r>
            <a:endParaRPr lang="es-ES" sz="1400" smtClean="0"/>
          </a:p>
        </p:txBody>
      </p:sp>
      <p:sp>
        <p:nvSpPr>
          <p:cNvPr id="4" name="3 Marcador de número de diapositiva"/>
          <p:cNvSpPr>
            <a:spLocks noGrp="1"/>
          </p:cNvSpPr>
          <p:nvPr>
            <p:ph type="sldNum" sz="quarter" idx="5"/>
          </p:nvPr>
        </p:nvSpPr>
        <p:spPr/>
        <p:txBody>
          <a:bodyPr/>
          <a:lstStyle/>
          <a:p>
            <a:pPr>
              <a:defRPr/>
            </a:pPr>
            <a:fld id="{D797E621-288F-4A87-89D0-BF3162C9A9B6}" type="slidenum">
              <a:rPr lang="es-MX" smtClean="0"/>
              <a:pPr>
                <a:defRPr/>
              </a:pPr>
              <a:t>23</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29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EF4274CF-595F-45A6-AE79-9125965D905C}" type="slidenum">
              <a:rPr lang="es-MX" smtClean="0"/>
              <a:pPr>
                <a:defRPr/>
              </a:pPr>
              <a:t>26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39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80E343BC-398F-40EC-80DB-754F0162A8D2}" type="slidenum">
              <a:rPr lang="es-MX" smtClean="0"/>
              <a:pPr>
                <a:defRPr/>
              </a:pPr>
              <a:t>27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1B6CD8F-2D92-4485-8A5E-AE40D3748FB8}" type="slidenum">
              <a:rPr lang="es-MX" smtClean="0"/>
              <a:pPr>
                <a:defRPr/>
              </a:pPr>
              <a:t>32</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EF42059-54BC-4D46-86AC-610E1C4F1470}" type="slidenum">
              <a:rPr lang="es-MX" smtClean="0"/>
              <a:pPr>
                <a:defRPr/>
              </a:pPr>
              <a:t>34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E0A17C-EE0A-4E2D-993D-3C4852F5AF4E}" type="slidenum">
              <a:rPr lang="es-ES"/>
              <a:pPr>
                <a:defRPr/>
              </a:pPr>
              <a:t>6</a:t>
            </a:fld>
            <a:endParaRPr lang="es-ES"/>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MX" smtClean="0"/>
              <a:t>Finalmente, en el mes de junio del presente año se modificó el texto del artículo 16 constitucional introduciendo los derechos ARCO y, por tanto, constitucionalizando la protección de los datos personales.</a:t>
            </a:r>
          </a:p>
          <a:p>
            <a:endParaRPr lang="es-MX" smtClean="0"/>
          </a:p>
          <a:p>
            <a:r>
              <a:rPr lang="es-MX" smtClean="0"/>
              <a:t>Como puede observarse, con las reformas a los artículos antes citados, el legislador logró concatenar, edificar </a:t>
            </a:r>
          </a:p>
          <a:p>
            <a:endParaRPr lang="es-MX" smtClean="0"/>
          </a:p>
          <a:p>
            <a:endParaRPr lang="es-MX" smtClean="0"/>
          </a:p>
          <a:p>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9BC0ED5-746F-4CFF-98CA-48FD99540E54}" type="slidenum">
              <a:rPr lang="es-MX" smtClean="0"/>
              <a:pPr>
                <a:defRPr/>
              </a:pPr>
              <a:t>35</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2D93F0-F754-4C2E-AB66-75966EEFCDA7}" type="slidenum">
              <a:rPr lang="es-MX" smtClean="0"/>
              <a:pPr>
                <a:defRPr/>
              </a:pPr>
              <a:t>36</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347B497-CCA5-411F-B26A-5D68744842EA}" type="slidenum">
              <a:rPr lang="es-MX" smtClean="0"/>
              <a:pPr>
                <a:defRPr/>
              </a:pPr>
              <a:t>37</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63F3300-B2CB-47D3-A1D2-AC4D4E08CDBE}" type="slidenum">
              <a:rPr lang="es-MX" smtClean="0"/>
              <a:pPr>
                <a:defRPr/>
              </a:pPr>
              <a:t>38</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594C48E-57FE-42F5-9035-1FFEFE82368F}" type="slidenum">
              <a:rPr lang="es-MX" smtClean="0"/>
              <a:pPr>
                <a:defRPr/>
              </a:pPr>
              <a:t>39</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B8F0D84-6796-45DC-A2F9-ECD846DA4C07}" type="slidenum">
              <a:rPr lang="es-MX" smtClean="0"/>
              <a:pPr>
                <a:defRPr/>
              </a:pPr>
              <a:t>40</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67491EF-9AEB-4467-A7D3-9B118662DD4E}" type="slidenum">
              <a:rPr lang="es-MX" smtClean="0"/>
              <a:pPr>
                <a:defRPr/>
              </a:pPr>
              <a:t>41</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FADB419-C502-40DA-90D0-8F26A31A9F45}" type="slidenum">
              <a:rPr lang="es-MX" smtClean="0"/>
              <a:pPr>
                <a:defRPr/>
              </a:pPr>
              <a:t>42</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69E7844-6A1E-470D-89AC-434146D15753}" type="slidenum">
              <a:rPr lang="es-MX" smtClean="0"/>
              <a:pPr>
                <a:defRPr/>
              </a:pPr>
              <a:t>43</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81B6CD8F-2D92-4485-8A5E-AE40D3748FB8}" type="slidenum">
              <a:rPr lang="es-MX" smtClean="0"/>
              <a:pPr>
                <a:defRPr/>
              </a:pPr>
              <a:t>44</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0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mtClean="0"/>
              <a:t>También se hace referencia a la protección de datos personales en los artículos 12, 33 y 38.</a:t>
            </a:r>
          </a:p>
          <a:p>
            <a:pPr eaLnBrk="1" hangingPunct="1"/>
            <a:r>
              <a:rPr lang="es-MX" smtClean="0"/>
              <a:t>12: (Los entes públicos deberán) Los  </a:t>
            </a:r>
            <a:r>
              <a:rPr lang="es-ES" smtClean="0"/>
              <a:t>Asegurar la protección de los datos personales en su posesión con los niveles de seguridad adecuados previstos por la normatividad aplicable; Permitir el acceso de los particulares a sus datos personales, y en su caso realizar los derechos de rectificación, cancelación u oposición;  y, capacitar a los servidores públicos en materia de transparencia, acceso a la información y protección de datos Personales.</a:t>
            </a:r>
          </a:p>
          <a:p>
            <a:pPr eaLnBrk="1" hangingPunct="1"/>
            <a:r>
              <a:rPr lang="es-MX" smtClean="0"/>
              <a:t>38: </a:t>
            </a:r>
            <a:r>
              <a:rPr lang="es-ES" smtClean="0"/>
              <a:t>Se considera como información confidencial:</a:t>
            </a:r>
          </a:p>
          <a:p>
            <a:pPr eaLnBrk="1" hangingPunct="1"/>
            <a:r>
              <a:rPr lang="es-ES" smtClean="0"/>
              <a:t>I. Los datos personales que requieran del consentimiento de las personas para su difusión, distribución o</a:t>
            </a:r>
          </a:p>
          <a:p>
            <a:pPr eaLnBrk="1" hangingPunct="1"/>
            <a:r>
              <a:rPr lang="es-ES" smtClean="0"/>
              <a:t>comercialización y cuya divulgación no esté prevista en una Ley;</a:t>
            </a:r>
            <a:endParaRPr lang="es-MX" smtClean="0"/>
          </a:p>
        </p:txBody>
      </p:sp>
      <p:sp>
        <p:nvSpPr>
          <p:cNvPr id="4" name="3 Marcador de número de diapositiva"/>
          <p:cNvSpPr>
            <a:spLocks noGrp="1"/>
          </p:cNvSpPr>
          <p:nvPr>
            <p:ph type="sldNum" sz="quarter" idx="5"/>
          </p:nvPr>
        </p:nvSpPr>
        <p:spPr/>
        <p:txBody>
          <a:bodyPr/>
          <a:lstStyle/>
          <a:p>
            <a:pPr>
              <a:defRPr/>
            </a:pPr>
            <a:fld id="{70DBDF13-AF07-4D6A-918C-72CB05C30B2C}" type="slidenum">
              <a:rPr lang="es-MX" smtClean="0"/>
              <a:pPr>
                <a:defRPr/>
              </a:pPr>
              <a:t>7</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1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mtClean="0"/>
              <a:t>También se hace referencia a la protección de datos personales en los artículos 12, 33 y 38.</a:t>
            </a:r>
          </a:p>
          <a:p>
            <a:pPr eaLnBrk="1" hangingPunct="1"/>
            <a:r>
              <a:rPr lang="es-MX" smtClean="0"/>
              <a:t>12: (Los entes públicos deberán) Los  </a:t>
            </a:r>
            <a:r>
              <a:rPr lang="es-ES" smtClean="0"/>
              <a:t>Asegurar la protección de los datos personales en su posesión con los niveles de seguridad adecuados previstos por la normatividad aplicable; Permitir el acceso de los particulares a sus datos personales, y en su caso realizar los derechos de rectificación, cancelación u oposición;  y, capacitar a los servidores públicos en materia de transparencia, acceso a la información y protección de datos Personales.</a:t>
            </a:r>
          </a:p>
          <a:p>
            <a:pPr eaLnBrk="1" hangingPunct="1"/>
            <a:r>
              <a:rPr lang="es-MX" smtClean="0"/>
              <a:t>38: </a:t>
            </a:r>
            <a:r>
              <a:rPr lang="es-ES" smtClean="0"/>
              <a:t>Se considera como información confidencial:</a:t>
            </a:r>
          </a:p>
          <a:p>
            <a:pPr eaLnBrk="1" hangingPunct="1"/>
            <a:r>
              <a:rPr lang="es-ES" smtClean="0"/>
              <a:t>I. Los datos personales que requieran del consentimiento de las personas para su difusión, distribución o</a:t>
            </a:r>
          </a:p>
          <a:p>
            <a:pPr eaLnBrk="1" hangingPunct="1"/>
            <a:r>
              <a:rPr lang="es-ES" smtClean="0"/>
              <a:t>comercialización y cuya divulgación no esté prevista en una Ley;</a:t>
            </a:r>
            <a:endParaRPr lang="es-MX" smtClean="0"/>
          </a:p>
        </p:txBody>
      </p:sp>
      <p:sp>
        <p:nvSpPr>
          <p:cNvPr id="4" name="3 Marcador de número de diapositiva"/>
          <p:cNvSpPr>
            <a:spLocks noGrp="1"/>
          </p:cNvSpPr>
          <p:nvPr>
            <p:ph type="sldNum" sz="quarter" idx="5"/>
          </p:nvPr>
        </p:nvSpPr>
        <p:spPr/>
        <p:txBody>
          <a:bodyPr/>
          <a:lstStyle/>
          <a:p>
            <a:pPr>
              <a:defRPr/>
            </a:pPr>
            <a:fld id="{E2FFE10C-B4A9-4A34-8EBB-67D53B4FE20A}" type="slidenum">
              <a:rPr lang="es-MX" smtClean="0"/>
              <a:pPr>
                <a:defRPr/>
              </a:pPr>
              <a:t>8</a:t>
            </a:fld>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24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DE1B61B9-2094-4561-A0FC-6ED644C1B7B6}" type="slidenum">
              <a:rPr lang="es-MX" smtClean="0"/>
              <a:pPr>
                <a:defRPr/>
              </a:pPr>
              <a:t>9</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3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9127B232-3618-4EAC-B049-3807F8336017}" type="slidenum">
              <a:rPr lang="es-MX" smtClean="0"/>
              <a:pPr>
                <a:defRPr/>
              </a:pPr>
              <a:t>10</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4499"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s-MX" sz="1400" smtClean="0"/>
              <a:t>En cuanto a los Lineamientos, que están en proceso de ser aprobados, destacan las siguientes … </a:t>
            </a:r>
            <a:endParaRPr lang="es-ES" sz="1400" smtClean="0"/>
          </a:p>
        </p:txBody>
      </p:sp>
      <p:sp>
        <p:nvSpPr>
          <p:cNvPr id="4" name="3 Marcador de número de diapositiva"/>
          <p:cNvSpPr>
            <a:spLocks noGrp="1"/>
          </p:cNvSpPr>
          <p:nvPr>
            <p:ph type="sldNum" sz="quarter" idx="5"/>
          </p:nvPr>
        </p:nvSpPr>
        <p:spPr/>
        <p:txBody>
          <a:bodyPr/>
          <a:lstStyle/>
          <a:p>
            <a:pPr>
              <a:defRPr/>
            </a:pPr>
            <a:fld id="{3A591185-F2D5-4E71-A3E7-0864FFB8C4B6}" type="slidenum">
              <a:rPr lang="es-MX" smtClean="0"/>
              <a:pPr>
                <a:defRPr/>
              </a:pPr>
              <a:t>12</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z="1400" dirty="0" smtClean="0"/>
              <a:t>Una </a:t>
            </a:r>
            <a:r>
              <a:rPr lang="es-ES" sz="1400" b="1" dirty="0" smtClean="0"/>
              <a:t>dirección IP</a:t>
            </a:r>
            <a:r>
              <a:rPr lang="es-ES" sz="1400" dirty="0" smtClean="0"/>
              <a:t> es un número que identifica de manera lógica y jerárquica a una </a:t>
            </a:r>
            <a:r>
              <a:rPr lang="es-ES" sz="1400" dirty="0" smtClean="0">
                <a:hlinkClick r:id="rId3" action="ppaction://hlinkfile" tooltip="Interfaz de red"/>
              </a:rPr>
              <a:t>interfaz</a:t>
            </a:r>
            <a:r>
              <a:rPr lang="es-ES" sz="1400" dirty="0" smtClean="0"/>
              <a:t> de un dispositivo (habitualmente una </a:t>
            </a:r>
            <a:r>
              <a:rPr lang="es-ES" sz="1400" dirty="0" smtClean="0">
                <a:hlinkClick r:id="rId4" action="ppaction://hlinkfile" tooltip="Computadora"/>
              </a:rPr>
              <a:t>computadora</a:t>
            </a:r>
            <a:r>
              <a:rPr lang="es-ES" sz="1400" dirty="0" smtClean="0"/>
              <a:t>) dentro de una </a:t>
            </a:r>
            <a:r>
              <a:rPr lang="es-ES" sz="1400" dirty="0" smtClean="0">
                <a:hlinkClick r:id="rId5" action="ppaction://hlinkfile" tooltip="Red de computadoras"/>
              </a:rPr>
              <a:t>red</a:t>
            </a:r>
            <a:r>
              <a:rPr lang="es-ES" sz="1400" dirty="0" smtClean="0"/>
              <a:t> que utilice el </a:t>
            </a:r>
            <a:r>
              <a:rPr lang="es-ES" sz="1400" dirty="0" smtClean="0">
                <a:hlinkClick r:id="rId6" action="ppaction://hlinkfile" tooltip="Protocolo de Internet"/>
              </a:rPr>
              <a:t>protocolo IP</a:t>
            </a:r>
            <a:r>
              <a:rPr lang="es-ES" sz="1400" dirty="0" smtClean="0"/>
              <a:t> (</a:t>
            </a:r>
            <a:r>
              <a:rPr lang="es-ES" sz="1400" i="1" dirty="0" smtClean="0"/>
              <a:t>Internet </a:t>
            </a:r>
            <a:r>
              <a:rPr lang="es-ES" sz="1400" i="1" dirty="0" err="1" smtClean="0"/>
              <a:t>Protocol</a:t>
            </a:r>
            <a:r>
              <a:rPr lang="es-ES" sz="1400" dirty="0" smtClean="0"/>
              <a:t>), que corresponde al nivel de red del protocolo TCP/IP. Dicho número no se ha de confundir con la </a:t>
            </a:r>
            <a:r>
              <a:rPr lang="es-ES" sz="1400" dirty="0" smtClean="0">
                <a:hlinkClick r:id="rId7" action="ppaction://hlinkfile" tooltip="Dirección MAC"/>
              </a:rPr>
              <a:t>dirección MAC</a:t>
            </a:r>
            <a:r>
              <a:rPr lang="es-ES" sz="1400" dirty="0" smtClean="0"/>
              <a:t> que es un número hexadecimal fijo que es asignado a la tarjeta o dispositivo de red por el fabricante, mientras que la dirección IP se puede cambiar.</a:t>
            </a:r>
          </a:p>
        </p:txBody>
      </p:sp>
      <p:sp>
        <p:nvSpPr>
          <p:cNvPr id="4" name="3 Marcador de número de diapositiva"/>
          <p:cNvSpPr>
            <a:spLocks noGrp="1"/>
          </p:cNvSpPr>
          <p:nvPr>
            <p:ph type="sldNum" sz="quarter" idx="5"/>
          </p:nvPr>
        </p:nvSpPr>
        <p:spPr/>
        <p:txBody>
          <a:bodyPr/>
          <a:lstStyle/>
          <a:p>
            <a:pPr>
              <a:defRPr/>
            </a:pPr>
            <a:fld id="{8F978537-C41E-4269-A291-B58C71B4B539}" type="slidenum">
              <a:rPr lang="es-MX" smtClean="0"/>
              <a:pPr>
                <a:defRPr/>
              </a:pPr>
              <a:t>13</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6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DEBBDC5A-4961-493A-8B83-D07CF8C16883}" type="slidenum">
              <a:rPr lang="es-MX" smtClean="0"/>
              <a:pPr>
                <a:defRPr/>
              </a:pPr>
              <a:t>14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7140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170810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806729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299069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sp>
        <p:nvSpPr>
          <p:cNvPr id="4" name="17 Marcador de número de diapositiva"/>
          <p:cNvSpPr>
            <a:spLocks noGrp="1"/>
          </p:cNvSpPr>
          <p:nvPr>
            <p:ph type="sldNum" sz="quarter" idx="10"/>
          </p:nvPr>
        </p:nvSpPr>
        <p:spPr>
          <a:xfrm>
            <a:off x="8647113" y="6408738"/>
            <a:ext cx="366712" cy="365125"/>
          </a:xfrm>
          <a:prstGeom prst="rect">
            <a:avLst/>
          </a:prstGeom>
        </p:spPr>
        <p:txBody>
          <a:bodyPr/>
          <a:lstStyle>
            <a:lvl1pPr>
              <a:defRPr/>
            </a:lvl1pPr>
          </a:lstStyle>
          <a:p>
            <a:pPr>
              <a:defRPr/>
            </a:pPr>
            <a:fld id="{13CE03F4-9F39-46E0-A2A6-114F193AF7E6}" type="slidenum">
              <a:rPr lang="es-MX"/>
              <a:pPr>
                <a:defRPr/>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38C5BFE9-33C7-49E9-9FD2-D143AE65B83F}" type="slidenum">
              <a:rPr lang="es-MX"/>
              <a:pPr>
                <a:defRPr/>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8634484B-EBC3-48C9-9207-57F583D58C00}" type="slidenum">
              <a:rPr lang="es-MX"/>
              <a:pPr>
                <a:defRPr/>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61DF18DD-7FD8-47E5-84B5-59AD086BB0EF}" type="slidenum">
              <a:rPr lang="es-MX"/>
              <a:pPr>
                <a:defRPr/>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AD083144-94FB-4A5E-8C0E-476A847E1895}" type="slidenum">
              <a:rPr lang="es-MX"/>
              <a:pPr>
                <a:defRPr/>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51D82296-28FF-425B-A5C7-46A2A40A0817}" type="slidenum">
              <a:rPr lang="es-MX"/>
              <a:pPr>
                <a:defRPr/>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812DAC2B-9B55-470C-8070-CB5A32BCE607}"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267971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FCBBE6F3-6E09-4FE6-9BF7-FBA1235B70DC}" type="slidenum">
              <a:rPr lang="es-MX"/>
              <a:pPr>
                <a:defRPr/>
              </a:pPr>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5467752A-EE6B-43D1-9329-8E6F6AD43D4D}" type="slidenum">
              <a:rPr lang="es-MX"/>
              <a:pPr>
                <a:defRPr/>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DA70C8B2-0942-4CDF-A53E-9ED8B62D051D}" type="slidenum">
              <a:rPr lang="es-MX"/>
              <a:pPr>
                <a:defRPr/>
              </a:pPr>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249874CD-24EB-4E57-91B0-0D7C48BEE8C7}" type="slidenum">
              <a:rPr lang="es-MX"/>
              <a:pPr>
                <a:defRPr/>
              </a:pPr>
              <a:t>‹Nº›</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B0C5F6A8-AACF-452D-A3C7-4EB49355D54F}" type="slidenum">
              <a:rPr lang="es-MX"/>
              <a:pPr>
                <a:defRPr/>
              </a:pPr>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BA1CB103-C760-4896-9ED1-F80B6F14DC78}" type="slidenum">
              <a:rPr lang="es-MX"/>
              <a:pPr>
                <a:defRPr/>
              </a:pPr>
              <a:t>‹Nº›</a:t>
            </a:fld>
            <a:endParaRPr lang="es-MX"/>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0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ED92F363-8D95-43F7-B45C-EB432879A4D9}" type="slidenum">
              <a:rPr lang="es-MX"/>
              <a:pPr>
                <a:defRPr/>
              </a:pPr>
              <a:t>‹Nº›</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4179E4F6-F01E-45A8-8FDC-558FEE9D10DA}" type="slidenum">
              <a:rPr lang="es-MX"/>
              <a:pPr>
                <a:defRPr/>
              </a:pPr>
              <a:t>‹Nº›</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2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268C6879-AD86-4557-A5B5-91FFADCE2F2B}" type="slidenum">
              <a:rPr lang="es-MX"/>
              <a:pPr>
                <a:defRPr/>
              </a:pPr>
              <a:t>‹Nº›</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3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72A0C805-9249-425D-8D08-E0342A5E6630}"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920880" cy="1143000"/>
          </a:xfrm>
        </p:spPr>
        <p:txBody>
          <a:bodyPr>
            <a:noAutofit/>
          </a:bodyPr>
          <a:lstStyle>
            <a:lvl1pPr algn="l">
              <a:defRPr sz="28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pie de página"/>
          <p:cNvSpPr>
            <a:spLocks noGrp="1"/>
          </p:cNvSpPr>
          <p:nvPr>
            <p:ph type="ftr" sz="quarter" idx="11"/>
          </p:nvPr>
        </p:nvSpPr>
        <p:spPr>
          <a:xfrm>
            <a:off x="6284912" y="6669360"/>
            <a:ext cx="2895600" cy="216024"/>
          </a:xfrm>
          <a:prstGeom prst="rect">
            <a:avLst/>
          </a:prstGeom>
        </p:spPr>
        <p:txBody>
          <a:bodyPr/>
          <a:lstStyle>
            <a:lvl1pPr algn="r">
              <a:defRPr sz="1100" b="1">
                <a:solidFill>
                  <a:schemeClr val="bg1"/>
                </a:solidFill>
                <a:latin typeface="Arial" pitchFamily="34" charset="0"/>
                <a:cs typeface="Arial" pitchFamily="34" charset="0"/>
              </a:defRPr>
            </a:lvl1pPr>
          </a:lstStyle>
          <a:p>
            <a:r>
              <a:rPr lang="es-MX" smtClean="0"/>
              <a:t>Dirección de Datos Personales </a:t>
            </a:r>
            <a:endParaRPr lang="es-MX" dirty="0"/>
          </a:p>
        </p:txBody>
      </p:sp>
    </p:spTree>
    <p:extLst>
      <p:ext uri="{BB962C8B-B14F-4D97-AF65-F5344CB8AC3E}">
        <p14:creationId xmlns:p14="http://schemas.microsoft.com/office/powerpoint/2010/main" xmlns="" val="1883988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4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212B6340-853F-4CE2-B6A1-2B811C2F28E5}" type="slidenum">
              <a:rPr lang="es-MX"/>
              <a:pPr>
                <a:defRPr/>
              </a:pPr>
              <a:t>‹Nº›</a:t>
            </a:fld>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5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EE6D557F-1580-4DA4-801A-CC7A0C838BA9}" type="slidenum">
              <a:rPr lang="es-MX"/>
              <a:pPr>
                <a:defRPr/>
              </a:pPr>
              <a:t>‹Nº›</a:t>
            </a:fld>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6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03D317F6-FC41-4B1E-AA5C-5D90C868650D}" type="slidenum">
              <a:rPr lang="es-MX"/>
              <a:pPr>
                <a:defRPr/>
              </a:pPr>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5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749572D6-902E-4E7C-A377-7202CC8DBBD4}" type="slidenum">
              <a:rPr lang="es-MX"/>
              <a:pPr>
                <a:defRPr/>
              </a:pPr>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17 Marcador de número de diapositiva"/>
          <p:cNvSpPr>
            <a:spLocks noGrp="1"/>
          </p:cNvSpPr>
          <p:nvPr>
            <p:ph type="sldNum" sz="quarter" idx="10"/>
          </p:nvPr>
        </p:nvSpPr>
        <p:spPr>
          <a:xfrm>
            <a:off x="8647113" y="6408738"/>
            <a:ext cx="366712" cy="365125"/>
          </a:xfrm>
          <a:prstGeom prst="rect">
            <a:avLst/>
          </a:prstGeom>
        </p:spPr>
        <p:txBody>
          <a:bodyPr/>
          <a:lstStyle>
            <a:lvl1pPr>
              <a:defRPr/>
            </a:lvl1pPr>
          </a:lstStyle>
          <a:p>
            <a:pPr>
              <a:defRPr/>
            </a:pPr>
            <a:fld id="{13CE03F4-9F39-46E0-A2A6-114F193AF7E6}" type="slidenum">
              <a:rPr lang="es-MX"/>
              <a:pPr>
                <a:defRPr/>
              </a:pPr>
              <a:t>‹Nº›</a:t>
            </a:fld>
            <a:endParaRPr lang="es-MX"/>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0" y="0"/>
            <a:ext cx="9144000" cy="6858000"/>
            <a:chOff x="0" y="0"/>
            <a:chExt cx="5760" cy="4320"/>
          </a:xfrm>
        </p:grpSpPr>
        <p:sp>
          <p:nvSpPr>
            <p:cNvPr id="8"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s-MX" sz="2400">
                <a:latin typeface="Times New Roman" pitchFamily="18" charset="0"/>
              </a:endParaRPr>
            </a:p>
          </p:txBody>
        </p:sp>
        <p:sp>
          <p:nvSpPr>
            <p:cNvPr id="9" name="Rectangle 4"/>
            <p:cNvSpPr>
              <a:spLocks noChangeArrowheads="1"/>
            </p:cNvSpPr>
            <p:nvPr/>
          </p:nvSpPr>
          <p:spPr bwMode="hidden">
            <a:xfrm>
              <a:off x="1081" y="1065"/>
              <a:ext cx="4679" cy="1596"/>
            </a:xfrm>
            <a:prstGeom prst="rect">
              <a:avLst/>
            </a:prstGeom>
            <a:solidFill>
              <a:srgbClr val="B81A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grpSp>
          <p:nvGrpSpPr>
            <p:cNvPr id="10" name="Group 5"/>
            <p:cNvGrpSpPr>
              <a:grpSpLocks/>
            </p:cNvGrpSpPr>
            <p:nvPr/>
          </p:nvGrpSpPr>
          <p:grpSpPr bwMode="auto">
            <a:xfrm>
              <a:off x="0" y="672"/>
              <a:ext cx="1806" cy="1989"/>
              <a:chOff x="0" y="672"/>
              <a:chExt cx="1806" cy="1989"/>
            </a:xfrm>
          </p:grpSpPr>
          <p:sp>
            <p:nvSpPr>
              <p:cNvPr id="11" name="Rectangle 6"/>
              <p:cNvSpPr>
                <a:spLocks noChangeArrowheads="1"/>
              </p:cNvSpPr>
              <p:nvPr userDrawn="1"/>
            </p:nvSpPr>
            <p:spPr bwMode="auto">
              <a:xfrm>
                <a:off x="361" y="2257"/>
                <a:ext cx="363" cy="404"/>
              </a:xfrm>
              <a:prstGeom prst="rect">
                <a:avLst/>
              </a:prstGeom>
              <a:solidFill>
                <a:srgbClr val="BE97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2"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3"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4"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5" name="Rectangle 10"/>
              <p:cNvSpPr>
                <a:spLocks noChangeArrowheads="1"/>
              </p:cNvSpPr>
              <p:nvPr userDrawn="1"/>
            </p:nvSpPr>
            <p:spPr bwMode="auto">
              <a:xfrm>
                <a:off x="1437" y="1065"/>
                <a:ext cx="369" cy="405"/>
              </a:xfrm>
              <a:prstGeom prst="rect">
                <a:avLst/>
              </a:prstGeom>
              <a:solidFill>
                <a:srgbClr val="BE97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6"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7"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8" name="Rectangle 13"/>
              <p:cNvSpPr>
                <a:spLocks noChangeArrowheads="1"/>
              </p:cNvSpPr>
              <p:nvPr userDrawn="1"/>
            </p:nvSpPr>
            <p:spPr bwMode="auto">
              <a:xfrm>
                <a:off x="1081" y="1464"/>
                <a:ext cx="362" cy="399"/>
              </a:xfrm>
              <a:prstGeom prst="rect">
                <a:avLst/>
              </a:prstGeom>
              <a:solidFill>
                <a:srgbClr val="BE97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19"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sp>
            <p:nvSpPr>
              <p:cNvPr id="20" name="Rectangle 15"/>
              <p:cNvSpPr>
                <a:spLocks noChangeArrowheads="1"/>
              </p:cNvSpPr>
              <p:nvPr userDrawn="1"/>
            </p:nvSpPr>
            <p:spPr bwMode="auto">
              <a:xfrm>
                <a:off x="719" y="1857"/>
                <a:ext cx="368" cy="406"/>
              </a:xfrm>
              <a:prstGeom prst="rect">
                <a:avLst/>
              </a:prstGeom>
              <a:solidFill>
                <a:srgbClr val="BE97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2400">
                  <a:latin typeface="Times New Roman" pitchFamily="18" charset="0"/>
                </a:endParaRPr>
              </a:p>
            </p:txBody>
          </p:sp>
        </p:grpSp>
      </p:grpSp>
      <p:sp>
        <p:nvSpPr>
          <p:cNvPr id="2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s-ES" noProof="0" smtClean="0"/>
              <a:t>Haga clic para cambiar el estilo de título	</a:t>
            </a:r>
          </a:p>
        </p:txBody>
      </p:sp>
      <p:sp>
        <p:nvSpPr>
          <p:cNvPr id="2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s-ES" noProof="0" smtClean="0"/>
              <a:t>Haga clic para modificar el estilo de subtítulo del patrón</a:t>
            </a:r>
          </a:p>
        </p:txBody>
      </p:sp>
      <p:sp>
        <p:nvSpPr>
          <p:cNvPr id="23"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s-ES"/>
          </a:p>
        </p:txBody>
      </p:sp>
      <p:sp>
        <p:nvSpPr>
          <p:cNvPr id="24" name="Rectangle 17"/>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s-ES"/>
          </a:p>
        </p:txBody>
      </p:sp>
      <p:sp>
        <p:nvSpPr>
          <p:cNvPr id="25" name="Rectangle 18"/>
          <p:cNvSpPr>
            <a:spLocks noGrp="1" noChangeArrowheads="1"/>
          </p:cNvSpPr>
          <p:nvPr>
            <p:ph type="sldNum" sz="quarter" idx="12"/>
          </p:nvPr>
        </p:nvSpPr>
        <p:spPr>
          <a:xfrm>
            <a:off x="6553200" y="6248400"/>
            <a:ext cx="2133600" cy="457200"/>
          </a:xfrm>
        </p:spPr>
        <p:txBody>
          <a:bodyPr/>
          <a:lstStyle>
            <a:lvl1pPr>
              <a:defRPr smtClean="0"/>
            </a:lvl1pPr>
          </a:lstStyle>
          <a:p>
            <a:pPr>
              <a:defRPr/>
            </a:pPr>
            <a:fld id="{B73C3DE0-7BFA-4C4F-84C5-1C1711146609}" type="slidenum">
              <a:rPr lang="es-ES"/>
              <a:pPr>
                <a:defRPr/>
              </a:pPr>
              <a:t>‹Nº›</a:t>
            </a:fld>
            <a:endParaRPr lang="es-ES"/>
          </a:p>
        </p:txBody>
      </p:sp>
    </p:spTree>
    <p:extLst>
      <p:ext uri="{BB962C8B-B14F-4D97-AF65-F5344CB8AC3E}">
        <p14:creationId xmlns:p14="http://schemas.microsoft.com/office/powerpoint/2010/main" xmlns="" val="3481801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3533450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2628525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1823425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93205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2438079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64122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2162767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3458006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2726942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3713214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10881E2-C938-4946-97C7-89083E638A7F}" type="datetimeFigureOut">
              <a:rPr lang="es-MX" smtClean="0"/>
              <a:pPr/>
              <a:t>03/09/2012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268122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104529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19657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7417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206673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03/09/2012</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xmlns="" val="252739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GABRIE~1.MON\AppData\Local\Temp\notesFFF692\plantilla_datos.jpg"/>
          <p:cNvPicPr>
            <a:picLocks noChangeAspect="1" noChangeArrowheads="1"/>
          </p:cNvPicPr>
          <p:nvPr userDrawn="1"/>
        </p:nvPicPr>
        <p:blipFill>
          <a:blip r:embed="rId36"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título"/>
          <p:cNvSpPr>
            <a:spLocks noGrp="1"/>
          </p:cNvSpPr>
          <p:nvPr>
            <p:ph type="title"/>
          </p:nvPr>
        </p:nvSpPr>
        <p:spPr>
          <a:xfrm>
            <a:off x="107504" y="0"/>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8" name="7 Rectángulo"/>
          <p:cNvSpPr/>
          <p:nvPr userDrawn="1"/>
        </p:nvSpPr>
        <p:spPr>
          <a:xfrm>
            <a:off x="0" y="1124297"/>
            <a:ext cx="9144000" cy="7223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0" name="9 Rectángulo"/>
          <p:cNvSpPr/>
          <p:nvPr userDrawn="1"/>
        </p:nvSpPr>
        <p:spPr>
          <a:xfrm>
            <a:off x="-7651" y="6597129"/>
            <a:ext cx="9144000" cy="7223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 name="6 Rectángulo"/>
          <p:cNvSpPr/>
          <p:nvPr userDrawn="1"/>
        </p:nvSpPr>
        <p:spPr>
          <a:xfrm>
            <a:off x="0" y="6021288"/>
            <a:ext cx="9144000"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11" name="10 CuadroTexto"/>
          <p:cNvSpPr txBox="1"/>
          <p:nvPr userDrawn="1"/>
        </p:nvSpPr>
        <p:spPr>
          <a:xfrm>
            <a:off x="6948264" y="6623774"/>
            <a:ext cx="2254143" cy="261610"/>
          </a:xfrm>
          <a:prstGeom prst="rect">
            <a:avLst/>
          </a:prstGeom>
          <a:noFill/>
        </p:spPr>
        <p:txBody>
          <a:bodyPr wrap="none" rtlCol="0">
            <a:spAutoFit/>
          </a:bodyPr>
          <a:lstStyle/>
          <a:p>
            <a:r>
              <a:rPr lang="es-MX" sz="1100" b="1" i="1" dirty="0" smtClean="0">
                <a:solidFill>
                  <a:schemeClr val="bg1"/>
                </a:solidFill>
                <a:latin typeface="Arial" pitchFamily="34" charset="0"/>
                <a:cs typeface="Arial" pitchFamily="34" charset="0"/>
              </a:rPr>
              <a:t>Dirección de Datos Personales</a:t>
            </a:r>
            <a:endParaRPr lang="es-MX" sz="11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5605611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881E2-C938-4946-97C7-89083E638A7F}" type="datetimeFigureOut">
              <a:rPr lang="es-MX" smtClean="0"/>
              <a:pPr/>
              <a:t>03/09/2012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2506-0526-49ED-9959-E47E83256924}" type="slidenum">
              <a:rPr lang="es-MX" smtClean="0"/>
              <a:pPr/>
              <a:t>‹Nº›</a:t>
            </a:fld>
            <a:endParaRPr lang="es-MX"/>
          </a:p>
        </p:txBody>
      </p:sp>
    </p:spTree>
    <p:extLst>
      <p:ext uri="{BB962C8B-B14F-4D97-AF65-F5344CB8AC3E}">
        <p14:creationId xmlns:p14="http://schemas.microsoft.com/office/powerpoint/2010/main" xmlns="" val="2862961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ages.google.com.mx/imgres?imgurl=http://www.ipsfa.mil.ve/images/stories/imagen%20leyes.jpg&amp;imgrefurl=http://www.ipsfa.mil.ve/index.php?option=com_content&amp;task=view&amp;id=43&amp;Itemid=185&amp;usg=__3R9RFQN-551R37tEe4FwHAphz5c=&amp;h=420&amp;w=300&amp;sz=16&amp;hl=es&amp;start=3&amp;tbnid=yl3qWanHaFzgnM:&amp;tbnh=125&amp;tbnw=89&amp;prev=/images?q=leyes&amp;gbv=2&amp;hl=es&amp;sa=G" TargetMode="External"/><Relationship Id="rId7" Type="http://schemas.openxmlformats.org/officeDocument/2006/relationships/hyperlink" Target="http://images.google.com.mx/imgres?imgurl=http://bp3.blogger.com/_VvVKUOYaaZ4/RtVvE4XlJ9I/AAAAAAAAAh4/BHMNpTWPfWE/s400/calidad.gif&amp;imgrefurl=http://www.juansobejano.com/2007/08/29/el-concepto-de-calidad/&amp;usg=__ZwQtDfg61yUkCkYp8oIVGAywuZo=&amp;h=375&amp;w=400&amp;sz=248&amp;hl=es&amp;start=7&amp;tbnid=LMF-e-6hb1jSQM:&amp;tbnh=116&amp;tbnw=124&amp;prev=/images?q=calidad&amp;gbv=2&amp;hl=es&amp;sa=G"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hyperlink" Target="http://images.google.com.mx/imgres?imgurl=http://www.ambassade-equateur.fr/images/main.jpg&amp;imgrefurl=http://www.ambassade-equateur.fr/consulat_esp.htm&amp;usg=__LbKxtNWm6R4aGW--AjdweWvKn-U=&amp;h=161&amp;w=161&amp;sz=5&amp;hl=es&amp;start=1&amp;tbnid=pIJxs_qUx9PpdM:&amp;tbnh=98&amp;tbnw=98&amp;prev=/images?q=autorizar&amp;gbv=2&amp;hl=es"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mages.google.com.mx/imgres?imgurl=http://www.montajesfamo.com/imgs/confidencial.jpg&amp;imgrefurl=http://www.montajesfamo.com/privacidad.html&amp;usg=__NuFr7WDBIzrmp0ZmGZl0vCNll44=&amp;h=260&amp;w=290&amp;sz=13&amp;hl=es&amp;start=5&amp;tbnid=fdMJ78FozQJ5VM:&amp;tbnh=103&amp;tbnw=115&amp;prev=/images?q=confidencial&amp;gbv=2&amp;hl=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images.google.com.mx/imgres?imgurl=http://www.idg.es/BBDD_IMAGEN/SEGURIDAD-HACKERS.GIF&amp;imgrefurl=http://www.idg.es/cio/Politicas_de_seguridad_TI:_El_factor_humano/art187312-seguridad.htm&amp;usg=__Oj6yR63dKkUpJQ6EFyY96cTxOLA=&amp;h=296&amp;w=300&amp;sz=31&amp;hl=es&amp;start=2&amp;tbnid=vsXDQ-s4c7nkBM:&amp;tbnh=114&amp;tbnw=116&amp;prev=/images?q=seguridad&amp;gbv=2&amp;hl=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mx/imgres?imgurl=http://www.lavozdeldesierto.com/ojinaga/14ene07/credencial.jpg&amp;imgrefurl=http://www.lavozdeldesierto.com/ojinaga/14ene07/nota11.htm&amp;h=153&amp;w=215&amp;sz=11&amp;hl=es&amp;start=2&amp;usg=__itnkzHWr9oOMGeaNdb0jRbYg8OE=&amp;tbnid=2ZuOamrZ4andgM:&amp;tbnh=75&amp;tbnw=106&amp;prev=/images?q=CREDENCIAL+DE+ELECTOR&amp;gbv=2&amp;hl=es&amp;sa=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safetydoc.es/blog/wp-content/uploads/2009/09/farmacia.jpg" TargetMode="External"/><Relationship Id="rId7" Type="http://schemas.openxmlformats.org/officeDocument/2006/relationships/hyperlink" Target="http://www.jambitz.com/wp-content/uploads/2009/07/gateway-lt2000-netbook-front-straight-on.jpg"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21.jpeg"/><Relationship Id="rId5" Type="http://schemas.openxmlformats.org/officeDocument/2006/relationships/hyperlink" Target="http://images.google.com.mx/imgres?imgurl=http://estaticos01.cache.el-mundo.net/elmundo/imagenes/2009/01/12/1231758205_0.jpg&amp;imgrefurl=http://www.elmundo.es/elmundo/2009/01/12/navegante/1231758205.html&amp;usg=__MXoiJaHXTiMeymaARrns1y7Dan4=&amp;h=362&amp;w=470&amp;sz=46&amp;hl=es&amp;start=3&amp;um=1&amp;tbnid=moG_ajm78Ljt6M:&amp;tbnh=99&amp;tbnw=129&amp;prev=/images?q=cancelar+datos&amp;hl=es&amp;um=1" TargetMode="External"/><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hyperlink" Target="http://images.google.com.mx/imgres?imgurl=http://www.nopuedocreer.com/quelohayaninventado/wp-content/images/2008/02/candado.jpg&amp;imgrefurl=http://www.nopuedocreer.com/quelohayaninventado/tag/candados/&amp;usg=__xTHJf2yEw-t25h7eNGZNS2qmJ18=&amp;h=254&amp;w=246&amp;sz=45&amp;hl=es&amp;start=6&amp;um=1&amp;tbnid=DoS7hUDMiIJ8TM:&amp;tbnh=111&amp;tbnw=108&amp;prev=/images?q=candado&amp;hl=es&amp;um=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hyperlink" Target="http://www.imnc.org.mx/fir.jpg" TargetMode="Externa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hyperlink" Target="mailto:gabriela.montes@infodf.org.m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mx/imgres?imgurl=http://radio.capital.com.pe/carloscarlin/files/2009/03/cerradura.jpg&amp;imgrefurl=http://radio.capital.com.pe/carloscarlin/2009/03/16/%C2%BFpor-que-nos-interesa-tanto-la-vida-privada-de-los-demas/&amp;usg=__qWpEYQqIX5sd2L-kq5iKifXukjg=&amp;h=432&amp;w=300&amp;sz=14&amp;hl=es&amp;start=36&amp;um=1&amp;tbnid=kRMF4yqcHvuhlM:&amp;tbnh=126&amp;tbnw=88&amp;prev=/images?q=vida+privada&amp;ndsp=20&amp;hl=es&amp;sa=N&amp;start=20&amp;um=1"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images.google.com.mx/imgres?imgurl=http://fundacionlafuente.files.wordpress.com/2008/09/normal_monumentos.jpg&amp;imgrefurl=http://fundacionlafuente.wordpress.com/2008/09/23/seminario-gestion-integral-del-patrimonio-cultural/&amp;usg=__U2jnfGxsfFxkRXU6ooMR4cOgygs=&amp;h=333&amp;w=530&amp;sz=40&amp;hl=es&amp;start=3&amp;um=1&amp;tbnid=UoSBvbuMOeRQUM:&amp;tbnh=83&amp;tbnw=132&amp;prev=/images?q=patrimonio&amp;hl=es&amp;um=1" TargetMode="External"/><Relationship Id="rId5" Type="http://schemas.openxmlformats.org/officeDocument/2006/relationships/image" Target="../media/image6.jpeg"/><Relationship Id="rId4" Type="http://schemas.openxmlformats.org/officeDocument/2006/relationships/hyperlink" Target="http://images.google.com.mx/imgres?imgurl=http://www.pluralia.tv/files/news/images/propiedad-intelectual.jpg&amp;imgrefurl=http://www.pluralia.tv/shownews/79&amp;usg=__uBs7jaIi6xW8XnhyTOB_quPERbo=&amp;h=267&amp;w=418&amp;sz=53&amp;hl=es&amp;start=2&amp;um=1&amp;tbnid=KCY9VFpUPXxzWM:&amp;tbnh=80&amp;tbnw=125&amp;prev=/images?q=propiedad+intelectual&amp;hl=es&amp;um=1" TargetMode="Externa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059832" y="692696"/>
            <a:ext cx="5519019" cy="6463308"/>
          </a:xfrm>
          <a:prstGeom prst="rect">
            <a:avLst/>
          </a:prstGeom>
        </p:spPr>
        <p:txBody>
          <a:bodyPr wrap="square">
            <a:spAutoFit/>
          </a:bodyPr>
          <a:lstStyle/>
          <a:p>
            <a:pPr algn="ctr">
              <a:defRPr/>
            </a:pPr>
            <a:endParaRPr lang="es-MX" sz="3200" b="1" dirty="0">
              <a:latin typeface="Calibri" pitchFamily="34" charset="0"/>
            </a:endParaRPr>
          </a:p>
          <a:p>
            <a:pPr algn="ctr">
              <a:defRPr/>
            </a:pPr>
            <a:endParaRPr lang="es-MX" sz="3200" b="1" dirty="0">
              <a:latin typeface="Calibri" pitchFamily="34" charset="0"/>
            </a:endParaRPr>
          </a:p>
          <a:p>
            <a:pPr algn="ctr">
              <a:defRPr/>
            </a:pPr>
            <a:endParaRPr lang="es-MX" sz="3400" b="1" dirty="0">
              <a:solidFill>
                <a:schemeClr val="accent1">
                  <a:lumMod val="50000"/>
                </a:schemeClr>
              </a:solidFill>
              <a:latin typeface="Calibri" pitchFamily="34" charset="0"/>
            </a:endParaRPr>
          </a:p>
          <a:p>
            <a:pPr algn="ctr">
              <a:defRPr/>
            </a:pPr>
            <a:r>
              <a:rPr lang="es-MX" sz="3400" b="1" dirty="0">
                <a:solidFill>
                  <a:schemeClr val="accent1">
                    <a:lumMod val="50000"/>
                  </a:schemeClr>
                </a:solidFill>
                <a:latin typeface="Calibri" pitchFamily="34" charset="0"/>
              </a:rPr>
              <a:t>Protección de Datos Personales en el Distrito </a:t>
            </a:r>
            <a:r>
              <a:rPr lang="es-MX" sz="3400" b="1" dirty="0" smtClean="0">
                <a:solidFill>
                  <a:schemeClr val="accent1">
                    <a:lumMod val="50000"/>
                  </a:schemeClr>
                </a:solidFill>
                <a:latin typeface="Calibri" pitchFamily="34" charset="0"/>
              </a:rPr>
              <a:t>Federal</a:t>
            </a:r>
          </a:p>
          <a:p>
            <a:pPr algn="ctr">
              <a:defRPr/>
            </a:pPr>
            <a:endParaRPr lang="es-MX" sz="3400" b="1" dirty="0" smtClean="0">
              <a:solidFill>
                <a:schemeClr val="accent1">
                  <a:lumMod val="50000"/>
                </a:schemeClr>
              </a:solidFill>
              <a:latin typeface="Calibri" pitchFamily="34" charset="0"/>
            </a:endParaRPr>
          </a:p>
          <a:p>
            <a:pPr algn="ctr">
              <a:defRPr/>
            </a:pPr>
            <a:r>
              <a:rPr lang="es-MX" sz="3400" b="1" dirty="0" smtClean="0">
                <a:solidFill>
                  <a:schemeClr val="accent1">
                    <a:lumMod val="50000"/>
                  </a:schemeClr>
                </a:solidFill>
                <a:latin typeface="Calibri" pitchFamily="34" charset="0"/>
              </a:rPr>
              <a:t>Taller </a:t>
            </a:r>
          </a:p>
          <a:p>
            <a:pPr algn="ctr">
              <a:defRPr/>
            </a:pPr>
            <a:r>
              <a:rPr lang="es-MX" sz="3400" b="1" dirty="0" smtClean="0">
                <a:solidFill>
                  <a:schemeClr val="accent1">
                    <a:lumMod val="50000"/>
                  </a:schemeClr>
                </a:solidFill>
                <a:latin typeface="Calibri" pitchFamily="34" charset="0"/>
              </a:rPr>
              <a:t>Atención a Solicitudes ARCO</a:t>
            </a:r>
          </a:p>
          <a:p>
            <a:pPr algn="ctr">
              <a:defRPr/>
            </a:pPr>
            <a:endParaRPr lang="es-MX" sz="3400" b="1" dirty="0" smtClean="0">
              <a:solidFill>
                <a:schemeClr val="accent1">
                  <a:lumMod val="50000"/>
                </a:schemeClr>
              </a:solidFill>
              <a:latin typeface="Calibri" pitchFamily="34" charset="0"/>
            </a:endParaRPr>
          </a:p>
          <a:p>
            <a:pPr algn="ctr">
              <a:defRPr/>
            </a:pPr>
            <a:r>
              <a:rPr lang="es-MX" sz="2000" b="1" dirty="0" smtClean="0">
                <a:solidFill>
                  <a:schemeClr val="accent1">
                    <a:lumMod val="50000"/>
                  </a:schemeClr>
                </a:solidFill>
                <a:latin typeface="Calibri" pitchFamily="34" charset="0"/>
              </a:rPr>
              <a:t>Septiembre de </a:t>
            </a:r>
            <a:r>
              <a:rPr lang="es-MX" sz="2000" b="1" dirty="0" smtClean="0">
                <a:solidFill>
                  <a:schemeClr val="accent1">
                    <a:lumMod val="50000"/>
                  </a:schemeClr>
                </a:solidFill>
                <a:latin typeface="Calibri" pitchFamily="34" charset="0"/>
              </a:rPr>
              <a:t>2012</a:t>
            </a:r>
            <a:endParaRPr lang="es-MX" sz="3400" b="1" dirty="0">
              <a:solidFill>
                <a:schemeClr val="accent1">
                  <a:lumMod val="50000"/>
                </a:schemeClr>
              </a:solidFill>
              <a:latin typeface="Calibri" pitchFamily="34" charset="0"/>
            </a:endParaRPr>
          </a:p>
          <a:p>
            <a:pPr algn="ctr">
              <a:defRPr/>
            </a:pPr>
            <a:endParaRPr lang="es-MX" sz="1200" b="1" dirty="0">
              <a:latin typeface="Calibri" pitchFamily="34" charset="0"/>
            </a:endParaRPr>
          </a:p>
          <a:p>
            <a:pPr algn="ctr">
              <a:defRPr/>
            </a:pPr>
            <a:endParaRPr lang="es-MX" sz="1200" b="1" dirty="0">
              <a:latin typeface="Calibri" pitchFamily="34" charset="0"/>
            </a:endParaRPr>
          </a:p>
          <a:p>
            <a:pPr algn="ctr">
              <a:defRPr/>
            </a:pPr>
            <a:endParaRPr lang="es-MX" sz="3400" b="1" dirty="0">
              <a:solidFill>
                <a:srgbClr val="92D050"/>
              </a:solidFill>
              <a:latin typeface="Calibri" pitchFamily="34" charset="0"/>
            </a:endParaRPr>
          </a:p>
        </p:txBody>
      </p:sp>
      <p:pic>
        <p:nvPicPr>
          <p:cNvPr id="1026" name="Picture 2" descr="C:\Users\GABRIE~1.MON\AppData\Local\Temp\notesFFF692\LOGOTIPO_InfoDF.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395536" y="1700808"/>
            <a:ext cx="2831927" cy="3343973"/>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112838" y="1176933"/>
            <a:ext cx="4251325" cy="523875"/>
          </a:xfrm>
          <a:prstGeom prst="rect">
            <a:avLst/>
          </a:prstGeom>
          <a:noFill/>
        </p:spPr>
        <p:txBody>
          <a:bodyPr>
            <a:spAutoFit/>
          </a:bodyPr>
          <a:lstStyle/>
          <a:p>
            <a:pPr algn="just">
              <a:defRPr/>
            </a:pPr>
            <a:r>
              <a:rPr lang="es-MX" sz="2800" b="1" i="1" dirty="0">
                <a:solidFill>
                  <a:schemeClr val="tx2">
                    <a:lumMod val="60000"/>
                    <a:lumOff val="40000"/>
                  </a:schemeClr>
                </a:solidFill>
                <a:latin typeface="Calibri" pitchFamily="34" charset="0"/>
              </a:rPr>
              <a:t>Aspectos relevantes:</a:t>
            </a:r>
            <a:r>
              <a:rPr lang="es-MX" sz="2400" b="1" i="1" dirty="0">
                <a:solidFill>
                  <a:schemeClr val="tx2">
                    <a:lumMod val="60000"/>
                    <a:lumOff val="40000"/>
                  </a:schemeClr>
                </a:solidFill>
                <a:latin typeface="Calibri" pitchFamily="34" charset="0"/>
              </a:rPr>
              <a:t> </a:t>
            </a:r>
            <a:endParaRPr lang="es-MX" sz="2400" dirty="0">
              <a:solidFill>
                <a:schemeClr val="tx2">
                  <a:lumMod val="60000"/>
                  <a:lumOff val="40000"/>
                </a:schemeClr>
              </a:solidFill>
              <a:latin typeface="Calibri" pitchFamily="34" charset="0"/>
            </a:endParaRPr>
          </a:p>
        </p:txBody>
      </p:sp>
      <p:sp>
        <p:nvSpPr>
          <p:cNvPr id="189443" name="2 Marcador de contenido"/>
          <p:cNvSpPr txBox="1">
            <a:spLocks/>
          </p:cNvSpPr>
          <p:nvPr/>
        </p:nvSpPr>
        <p:spPr bwMode="auto">
          <a:xfrm>
            <a:off x="3276600" y="1628800"/>
            <a:ext cx="5653088" cy="4114800"/>
          </a:xfrm>
          <a:prstGeom prst="rect">
            <a:avLst/>
          </a:prstGeom>
          <a:noFill/>
          <a:ln w="9525">
            <a:noFill/>
            <a:miter lim="800000"/>
            <a:headEnd/>
            <a:tailEnd/>
          </a:ln>
        </p:spPr>
        <p:txBody>
          <a:bodyPr/>
          <a:lstStyle/>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Brinda definiciones para el ejercicio de los derechos ARCO </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 Establece principios rectores para la aplicación de la LPDPDF</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Regula los sistemas de datos personales</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Establece medidas de seguridad</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Reconoce el consentimiento de las personas para el manejo de sus Datos Personales</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Define obligaciones de los entes </a:t>
            </a:r>
            <a:r>
              <a:rPr lang="es-MX" sz="2300" dirty="0" smtClean="0">
                <a:latin typeface="Calibri" pitchFamily="34" charset="0"/>
                <a:cs typeface="Arial" pitchFamily="34" charset="0"/>
              </a:rPr>
              <a:t>obligados</a:t>
            </a:r>
            <a:endParaRPr lang="es-MX" sz="2300" dirty="0">
              <a:latin typeface="Calibri" pitchFamily="34" charset="0"/>
              <a:cs typeface="Arial" pitchFamily="34" charset="0"/>
            </a:endParaRP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Precisa las atribuciones del </a:t>
            </a:r>
            <a:r>
              <a:rPr lang="es-MX" sz="2300" dirty="0" err="1">
                <a:latin typeface="Calibri" pitchFamily="34" charset="0"/>
                <a:cs typeface="Arial" pitchFamily="34" charset="0"/>
              </a:rPr>
              <a:t>InfoDF</a:t>
            </a:r>
            <a:endParaRPr lang="es-MX" sz="2300" dirty="0">
              <a:latin typeface="Calibri" pitchFamily="34" charset="0"/>
              <a:cs typeface="Arial" pitchFamily="34" charset="0"/>
            </a:endParaRP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Recurso de revisión como defensa de los derechos ARCO</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Establece infracciones</a:t>
            </a:r>
          </a:p>
          <a:p>
            <a:pPr marL="358775" indent="-255588" algn="just">
              <a:spcBef>
                <a:spcPts val="1200"/>
              </a:spcBef>
              <a:buClr>
                <a:srgbClr val="C00000"/>
              </a:buClr>
              <a:buSzPct val="110000"/>
              <a:buFont typeface="Wingdings 2" pitchFamily="18" charset="2"/>
              <a:buChar char=""/>
            </a:pPr>
            <a:endParaRPr lang="es-ES" sz="2300" dirty="0">
              <a:latin typeface="Calibri" pitchFamily="34" charset="0"/>
              <a:cs typeface="Arial"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1036046" y="2157366"/>
            <a:ext cx="2527842" cy="3071834"/>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RightFacing"/>
            <a:lightRig rig="threePt" dir="t"/>
          </a:scene3d>
          <a:sp3d>
            <a:bevelT/>
          </a:sp3d>
        </p:spPr>
      </p:pic>
      <p:sp>
        <p:nvSpPr>
          <p:cNvPr id="17" name="16 CuadroTexto"/>
          <p:cNvSpPr txBox="1"/>
          <p:nvPr/>
        </p:nvSpPr>
        <p:spPr>
          <a:xfrm>
            <a:off x="323528" y="0"/>
            <a:ext cx="7993062" cy="692150"/>
          </a:xfrm>
          <a:prstGeom prst="rect">
            <a:avLst/>
          </a:prstGeom>
          <a:noFill/>
        </p:spPr>
        <p:txBody>
          <a:bodyPr anchor="ctr"/>
          <a:lstStyle/>
          <a:p>
            <a:pPr>
              <a:defRPr/>
            </a:pPr>
            <a:r>
              <a:rPr lang="es-MX" sz="2400" b="1" dirty="0">
                <a:solidFill>
                  <a:schemeClr val="bg1"/>
                </a:solidFill>
                <a:effectLst>
                  <a:outerShdw blurRad="38100" dist="38100" dir="2700000" algn="tl">
                    <a:srgbClr val="000000">
                      <a:alpha val="43137"/>
                    </a:srgbClr>
                  </a:outerShdw>
                </a:effectLst>
                <a:latin typeface="Calibri" pitchFamily="34" charset="0"/>
              </a:rPr>
              <a:t>Ley de Protección de Datos Personales en el Distrito Federal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99534" y="2169438"/>
            <a:ext cx="6500858" cy="212365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MX"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rPr>
              <a:t>Datos Personales</a:t>
            </a:r>
            <a:endParaRPr lang="es-E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9712" y="260648"/>
            <a:ext cx="4392488" cy="647576"/>
          </a:xfrm>
          <a:prstGeom prst="rect">
            <a:avLst/>
          </a:prstGeom>
          <a:noFill/>
        </p:spPr>
        <p:txBody>
          <a:bodyPr anchor="ctr"/>
          <a:lstStyle/>
          <a:p>
            <a:pPr algn="ctr">
              <a:defRPr/>
            </a:pPr>
            <a:r>
              <a:rPr lang="es-MX" sz="4000" b="1" dirty="0" smtClean="0">
                <a:solidFill>
                  <a:schemeClr val="bg1"/>
                </a:solidFill>
                <a:effectLst>
                  <a:outerShdw blurRad="38100" dist="38100" dir="2700000" algn="tl">
                    <a:srgbClr val="000000">
                      <a:alpha val="43137"/>
                    </a:srgbClr>
                  </a:outerShdw>
                </a:effectLst>
                <a:latin typeface="Calibri" pitchFamily="34" charset="0"/>
              </a:rPr>
              <a:t>Definiciones</a:t>
            </a:r>
            <a:endParaRPr lang="es-MX" sz="4000" b="1" dirty="0">
              <a:solidFill>
                <a:schemeClr val="bg1"/>
              </a:solidFill>
              <a:latin typeface="Calibri" pitchFamily="34" charset="0"/>
            </a:endParaRPr>
          </a:p>
        </p:txBody>
      </p:sp>
      <p:sp>
        <p:nvSpPr>
          <p:cNvPr id="16" name="15 CuadroTexto"/>
          <p:cNvSpPr txBox="1"/>
          <p:nvPr/>
        </p:nvSpPr>
        <p:spPr>
          <a:xfrm>
            <a:off x="3708400" y="1844824"/>
            <a:ext cx="5116513" cy="4357687"/>
          </a:xfrm>
          <a:prstGeom prst="rect">
            <a:avLst/>
          </a:prstGeom>
          <a:noFill/>
        </p:spPr>
        <p:txBody>
          <a:bodyPr>
            <a:spAutoFit/>
          </a:bodyPr>
          <a:lstStyle/>
          <a:p>
            <a:pPr algn="just">
              <a:lnSpc>
                <a:spcPct val="90000"/>
              </a:lnSpc>
              <a:defRPr/>
            </a:pPr>
            <a:r>
              <a:rPr lang="es-MX" sz="2800" b="1" dirty="0">
                <a:solidFill>
                  <a:schemeClr val="tx2">
                    <a:lumMod val="60000"/>
                    <a:lumOff val="40000"/>
                  </a:schemeClr>
                </a:solidFill>
                <a:latin typeface="Calibri" pitchFamily="34" charset="0"/>
              </a:rPr>
              <a:t>Datos Personales</a:t>
            </a:r>
            <a:r>
              <a:rPr lang="es-MX" sz="2800" dirty="0">
                <a:solidFill>
                  <a:schemeClr val="tx2">
                    <a:lumMod val="60000"/>
                    <a:lumOff val="40000"/>
                  </a:schemeClr>
                </a:solidFill>
                <a:latin typeface="Calibri" pitchFamily="34" charset="0"/>
              </a:rPr>
              <a:t>: </a:t>
            </a:r>
            <a:r>
              <a:rPr lang="es-MX" sz="2800" dirty="0">
                <a:latin typeface="Calibri" pitchFamily="34" charset="0"/>
              </a:rPr>
              <a:t>toda información concerniente a una persona identificada o identificable</a:t>
            </a:r>
          </a:p>
          <a:p>
            <a:pPr algn="just">
              <a:lnSpc>
                <a:spcPct val="90000"/>
              </a:lnSpc>
              <a:defRPr/>
            </a:pPr>
            <a:endParaRPr lang="es-MX" sz="2800" dirty="0">
              <a:solidFill>
                <a:srgbClr val="CC00CC"/>
              </a:solidFill>
              <a:latin typeface="Calibri" pitchFamily="34" charset="0"/>
            </a:endParaRPr>
          </a:p>
          <a:p>
            <a:pPr algn="just">
              <a:lnSpc>
                <a:spcPct val="90000"/>
              </a:lnSpc>
              <a:defRPr/>
            </a:pPr>
            <a:endParaRPr lang="es-MX" sz="2800" dirty="0">
              <a:solidFill>
                <a:srgbClr val="CC00CC"/>
              </a:solidFill>
              <a:latin typeface="Calibri" pitchFamily="34" charset="0"/>
            </a:endParaRPr>
          </a:p>
          <a:p>
            <a:pPr algn="just">
              <a:lnSpc>
                <a:spcPct val="90000"/>
              </a:lnSpc>
              <a:defRPr/>
            </a:pPr>
            <a:r>
              <a:rPr lang="es-MX" sz="2800" b="1" dirty="0">
                <a:solidFill>
                  <a:schemeClr val="tx2">
                    <a:lumMod val="60000"/>
                    <a:lumOff val="40000"/>
                  </a:schemeClr>
                </a:solidFill>
                <a:latin typeface="Calibri" pitchFamily="34" charset="0"/>
              </a:rPr>
              <a:t>Interesado</a:t>
            </a:r>
            <a:r>
              <a:rPr lang="es-MX" sz="2800" dirty="0">
                <a:solidFill>
                  <a:schemeClr val="tx2">
                    <a:lumMod val="60000"/>
                    <a:lumOff val="40000"/>
                  </a:schemeClr>
                </a:solidFill>
                <a:latin typeface="Calibri" pitchFamily="34" charset="0"/>
              </a:rPr>
              <a:t>: </a:t>
            </a:r>
            <a:r>
              <a:rPr lang="es-MX" sz="2800" dirty="0">
                <a:latin typeface="Calibri" pitchFamily="34" charset="0"/>
              </a:rPr>
              <a:t>Persona física titular de los datos personales que sean objeto del tratamiento al que se refiere la presenta Ley</a:t>
            </a:r>
          </a:p>
          <a:p>
            <a:pPr algn="just">
              <a:lnSpc>
                <a:spcPct val="90000"/>
              </a:lnSpc>
              <a:defRPr/>
            </a:pPr>
            <a:endParaRPr lang="es-MX" sz="2800" b="1" dirty="0">
              <a:solidFill>
                <a:srgbClr val="CC00CC"/>
              </a:solidFill>
              <a:latin typeface="Calibri" pitchFamily="34" charset="0"/>
            </a:endParaRPr>
          </a:p>
        </p:txBody>
      </p:sp>
      <p:pic>
        <p:nvPicPr>
          <p:cNvPr id="191492" name="Picture 2"/>
          <p:cNvPicPr>
            <a:picLocks noChangeAspect="1" noChangeArrowheads="1"/>
          </p:cNvPicPr>
          <p:nvPr/>
        </p:nvPicPr>
        <p:blipFill>
          <a:blip r:embed="rId3" cstate="print"/>
          <a:srcRect/>
          <a:stretch>
            <a:fillRect/>
          </a:stretch>
        </p:blipFill>
        <p:spPr bwMode="auto">
          <a:xfrm>
            <a:off x="1201738" y="1268760"/>
            <a:ext cx="1616075" cy="2852737"/>
          </a:xfrm>
          <a:prstGeom prst="rect">
            <a:avLst/>
          </a:prstGeom>
          <a:noFill/>
          <a:ln w="9525">
            <a:noFill/>
            <a:miter lim="800000"/>
            <a:headEnd/>
            <a:tailEnd/>
          </a:ln>
        </p:spPr>
      </p:pic>
      <p:pic>
        <p:nvPicPr>
          <p:cNvPr id="191493" name="19 Imagen" descr="cara datos 2.jpg"/>
          <p:cNvPicPr>
            <a:picLocks noChangeAspect="1"/>
          </p:cNvPicPr>
          <p:nvPr/>
        </p:nvPicPr>
        <p:blipFill>
          <a:blip r:embed="rId4" cstate="print">
            <a:clrChange>
              <a:clrFrom>
                <a:srgbClr val="F6F6EA"/>
              </a:clrFrom>
              <a:clrTo>
                <a:srgbClr val="F6F6EA">
                  <a:alpha val="0"/>
                </a:srgbClr>
              </a:clrTo>
            </a:clrChange>
          </a:blip>
          <a:srcRect/>
          <a:stretch>
            <a:fillRect/>
          </a:stretch>
        </p:blipFill>
        <p:spPr bwMode="auto">
          <a:xfrm>
            <a:off x="1501775" y="3382963"/>
            <a:ext cx="2133600" cy="281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85725"/>
            <a:ext cx="7421562" cy="863600"/>
          </a:xfrm>
          <a:prstGeom prst="rect">
            <a:avLst/>
          </a:prstGeom>
          <a:noFill/>
        </p:spPr>
        <p:txBody>
          <a:bodyPr anchor="ctr"/>
          <a:lstStyle/>
          <a:p>
            <a:pPr>
              <a:defRPr/>
            </a:pPr>
            <a:endParaRPr lang="es-MX" sz="2000" b="1" dirty="0">
              <a:solidFill>
                <a:schemeClr val="bg2">
                  <a:lumMod val="50000"/>
                </a:schemeClr>
              </a:solidFill>
              <a:latin typeface="Calibri" pitchFamily="34" charset="0"/>
            </a:endParaRP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Categorías de Datos Personales</a:t>
            </a:r>
          </a:p>
          <a:p>
            <a:pPr>
              <a:defRPr/>
            </a:pPr>
            <a:r>
              <a:rPr lang="es-MX" sz="2000" b="1" dirty="0">
                <a:solidFill>
                  <a:schemeClr val="bg2">
                    <a:lumMod val="50000"/>
                  </a:schemeClr>
                </a:solidFill>
                <a:latin typeface="Calibri" pitchFamily="34" charset="0"/>
              </a:rPr>
              <a:t> </a:t>
            </a:r>
          </a:p>
        </p:txBody>
      </p:sp>
      <p:sp>
        <p:nvSpPr>
          <p:cNvPr id="16" name="15 CuadroTexto"/>
          <p:cNvSpPr txBox="1"/>
          <p:nvPr/>
        </p:nvSpPr>
        <p:spPr>
          <a:xfrm>
            <a:off x="859482" y="1412776"/>
            <a:ext cx="7600950" cy="5262563"/>
          </a:xfrm>
          <a:prstGeom prst="rect">
            <a:avLst/>
          </a:prstGeom>
          <a:noFill/>
        </p:spPr>
        <p:txBody>
          <a:bodyPr>
            <a:spAutoFit/>
          </a:bodyPr>
          <a:lstStyle/>
          <a:p>
            <a:pPr algn="just">
              <a:defRPr/>
            </a:pPr>
            <a:r>
              <a:rPr lang="es-MX" sz="2400" b="1" dirty="0">
                <a:latin typeface="Calibri" pitchFamily="34" charset="0"/>
              </a:rPr>
              <a:t>Datos identificativos</a:t>
            </a:r>
            <a:r>
              <a:rPr lang="es-MX" sz="2400" dirty="0">
                <a:latin typeface="Calibri" pitchFamily="34" charset="0"/>
              </a:rPr>
              <a:t>: El nombre, domicilio, teléfono particular, teléfono celular, estado civil, firma, RFC, CURP, número de </a:t>
            </a:r>
            <a:r>
              <a:rPr lang="es-MX" sz="2400" dirty="0" smtClean="0">
                <a:latin typeface="Calibri" pitchFamily="34" charset="0"/>
              </a:rPr>
              <a:t>pasaporte, lugar </a:t>
            </a:r>
            <a:r>
              <a:rPr lang="es-MX" sz="2400" dirty="0">
                <a:latin typeface="Calibri" pitchFamily="34" charset="0"/>
              </a:rPr>
              <a:t>y fecha de nacimiento, nacionalidad, fotografía, costumbres, idioma o lengua, entre otros. </a:t>
            </a:r>
            <a:endParaRPr lang="es-ES" sz="2400" dirty="0">
              <a:latin typeface="Calibri" pitchFamily="34" charset="0"/>
            </a:endParaRPr>
          </a:p>
          <a:p>
            <a:pPr algn="just">
              <a:defRPr/>
            </a:pPr>
            <a:endParaRPr lang="es-MX" sz="2400" dirty="0">
              <a:latin typeface="Calibri" pitchFamily="34" charset="0"/>
            </a:endParaRPr>
          </a:p>
          <a:p>
            <a:pPr algn="just">
              <a:defRPr/>
            </a:pPr>
            <a:endParaRPr lang="es-MX" sz="2400" dirty="0">
              <a:latin typeface="Calibri" pitchFamily="34" charset="0"/>
            </a:endParaRPr>
          </a:p>
          <a:p>
            <a:pPr algn="just">
              <a:defRPr/>
            </a:pPr>
            <a:r>
              <a:rPr lang="es-MX" sz="2400" b="1" dirty="0">
                <a:latin typeface="Calibri" pitchFamily="34" charset="0"/>
              </a:rPr>
              <a:t>Datos electrónicos</a:t>
            </a:r>
            <a:r>
              <a:rPr lang="es-MX" sz="2400" dirty="0">
                <a:latin typeface="Calibri" pitchFamily="34" charset="0"/>
              </a:rPr>
              <a:t>: correo electrónico, dirección IP, dirección MAC (dirección Media Access Control o dirección de control de acceso al medio), nombre de usuario, contraseñas, firma electrónica; o cualquier otra información empleada por la persona, para su identificación en internet u otra red de comunicaciones electrónicas.   </a:t>
            </a:r>
            <a:endParaRPr lang="es-ES" sz="2400" dirty="0">
              <a:latin typeface="Calibri" pitchFamily="34" charset="0"/>
            </a:endParaRPr>
          </a:p>
          <a:p>
            <a:pPr marL="806450" indent="-444500" algn="just">
              <a:buFont typeface="Arial" pitchFamily="34" charset="0"/>
              <a:buChar char="•"/>
              <a:defRPr/>
            </a:pPr>
            <a:endParaRPr lang="es-MX" sz="24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85725"/>
            <a:ext cx="7019925" cy="863600"/>
          </a:xfrm>
          <a:prstGeom prst="rect">
            <a:avLst/>
          </a:prstGeom>
          <a:noFill/>
        </p:spPr>
        <p:txBody>
          <a:bodyPr anchor="ctr"/>
          <a:lstStyle/>
          <a:p>
            <a:pPr>
              <a:defRPr/>
            </a:pPr>
            <a:endParaRPr lang="es-MX" sz="2000" b="1" dirty="0">
              <a:solidFill>
                <a:schemeClr val="bg2">
                  <a:lumMod val="50000"/>
                </a:schemeClr>
              </a:solidFill>
              <a:latin typeface="Calibri" pitchFamily="34" charset="0"/>
            </a:endParaRP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Categorías de Datos Personales</a:t>
            </a: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sp>
        <p:nvSpPr>
          <p:cNvPr id="193539" name="15 CuadroTexto"/>
          <p:cNvSpPr txBox="1">
            <a:spLocks noChangeArrowheads="1"/>
          </p:cNvSpPr>
          <p:nvPr/>
        </p:nvSpPr>
        <p:spPr bwMode="auto">
          <a:xfrm>
            <a:off x="899592" y="1268760"/>
            <a:ext cx="7456488" cy="5262562"/>
          </a:xfrm>
          <a:prstGeom prst="rect">
            <a:avLst/>
          </a:prstGeom>
          <a:noFill/>
          <a:ln w="9525">
            <a:noFill/>
            <a:miter lim="800000"/>
            <a:headEnd/>
            <a:tailEnd/>
          </a:ln>
        </p:spPr>
        <p:txBody>
          <a:bodyPr>
            <a:spAutoFit/>
          </a:bodyPr>
          <a:lstStyle/>
          <a:p>
            <a:pPr algn="just"/>
            <a:r>
              <a:rPr lang="es-MX" sz="2400" dirty="0">
                <a:latin typeface="Calibri" pitchFamily="34" charset="0"/>
              </a:rPr>
              <a:t> </a:t>
            </a:r>
            <a:r>
              <a:rPr lang="es-MX" sz="2400" b="1" dirty="0">
                <a:latin typeface="Calibri" pitchFamily="34" charset="0"/>
              </a:rPr>
              <a:t>Datos laborales</a:t>
            </a:r>
            <a:r>
              <a:rPr lang="es-MX" sz="2400" dirty="0">
                <a:latin typeface="Calibri" pitchFamily="34" charset="0"/>
              </a:rPr>
              <a:t>: documentos de reclutamiento y selección, de nombramiento, de incidencia, de capacitación, actividades extracurriculares, referencias laborales y personales, solicitud de empleo y hoja de servicio.    </a:t>
            </a:r>
          </a:p>
          <a:p>
            <a:pPr algn="just"/>
            <a:endParaRPr lang="es-MX" sz="2400" dirty="0">
              <a:latin typeface="Calibri" pitchFamily="34" charset="0"/>
            </a:endParaRPr>
          </a:p>
          <a:p>
            <a:pPr algn="just"/>
            <a:r>
              <a:rPr lang="es-MX" sz="2400" b="1" dirty="0">
                <a:latin typeface="Calibri" pitchFamily="34" charset="0"/>
              </a:rPr>
              <a:t>Datos patrimoniales</a:t>
            </a:r>
            <a:r>
              <a:rPr lang="es-MX" sz="2400" dirty="0">
                <a:latin typeface="Calibri" pitchFamily="34" charset="0"/>
              </a:rPr>
              <a:t>: bienes muebles e inmuebles, información fiscal, historial crediticio, ingresos y egresos, cuentas bancarias, seguros, fianzas y servicios contratados. </a:t>
            </a:r>
          </a:p>
          <a:p>
            <a:pPr algn="just"/>
            <a:endParaRPr lang="es-MX" sz="2400" dirty="0">
              <a:latin typeface="Calibri" pitchFamily="34" charset="0"/>
            </a:endParaRPr>
          </a:p>
          <a:p>
            <a:pPr algn="just"/>
            <a:r>
              <a:rPr lang="es-MX" sz="2400" b="1" dirty="0">
                <a:latin typeface="Calibri" pitchFamily="34" charset="0"/>
              </a:rPr>
              <a:t>Datos sobre procedimientos administrativos y/o jurisdiccionales</a:t>
            </a:r>
            <a:r>
              <a:rPr lang="es-MX" sz="2400" dirty="0">
                <a:latin typeface="Calibri" pitchFamily="34" charset="0"/>
              </a:rPr>
              <a:t>: La información relativa a una persona que se encuentre sujeta a un procedimiento administrativo seguido en forma de juicio.</a:t>
            </a:r>
            <a:endParaRPr lang="es-ES" sz="24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2988" y="85725"/>
            <a:ext cx="7421562" cy="863600"/>
          </a:xfrm>
          <a:prstGeom prst="rect">
            <a:avLst/>
          </a:prstGeom>
          <a:noFill/>
        </p:spPr>
        <p:txBody>
          <a:bodyPr anchor="ctr"/>
          <a:lstStyle/>
          <a:p>
            <a:pPr>
              <a:defRPr/>
            </a:pPr>
            <a:endParaRPr lang="es-MX" sz="20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Categorías de Datos Personales</a:t>
            </a: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1115616" y="1196752"/>
            <a:ext cx="7385050" cy="4524315"/>
          </a:xfrm>
          <a:prstGeom prst="rect">
            <a:avLst/>
          </a:prstGeom>
          <a:noFill/>
        </p:spPr>
        <p:txBody>
          <a:bodyPr wrap="square">
            <a:spAutoFit/>
          </a:bodyPr>
          <a:lstStyle/>
          <a:p>
            <a:pPr>
              <a:defRPr/>
            </a:pPr>
            <a:r>
              <a:rPr lang="es-MX" sz="2400" dirty="0">
                <a:latin typeface="Calibri" pitchFamily="34" charset="0"/>
              </a:rPr>
              <a:t> </a:t>
            </a:r>
          </a:p>
          <a:p>
            <a:pPr>
              <a:defRPr/>
            </a:pPr>
            <a:r>
              <a:rPr lang="es-MX" sz="2400" b="1" dirty="0">
                <a:latin typeface="Calibri" pitchFamily="34" charset="0"/>
              </a:rPr>
              <a:t>Datos especialmente protegidos (sensibles): </a:t>
            </a:r>
            <a:r>
              <a:rPr lang="es-MX" sz="2400" dirty="0">
                <a:latin typeface="Calibri" pitchFamily="34" charset="0"/>
              </a:rPr>
              <a:t>origen étnico o racial, características morales o emocionales, ideología y opiniones políticas, creencias, convicciones religiosas, filosóficas y preferencia sexual.</a:t>
            </a:r>
            <a:endParaRPr lang="es-ES" sz="2400" dirty="0">
              <a:latin typeface="Calibri" pitchFamily="34" charset="0"/>
            </a:endParaRPr>
          </a:p>
          <a:p>
            <a:pPr>
              <a:defRPr/>
            </a:pPr>
            <a:endParaRPr lang="es-MX" sz="2400" b="1" dirty="0">
              <a:latin typeface="Calibri" pitchFamily="34" charset="0"/>
            </a:endParaRPr>
          </a:p>
          <a:p>
            <a:pPr>
              <a:defRPr/>
            </a:pPr>
            <a:endParaRPr lang="es-MX" sz="2400" b="1" dirty="0">
              <a:latin typeface="Calibri" pitchFamily="34" charset="0"/>
            </a:endParaRPr>
          </a:p>
          <a:p>
            <a:pPr>
              <a:defRPr/>
            </a:pPr>
            <a:r>
              <a:rPr lang="es-MX" sz="2400" b="1" dirty="0">
                <a:latin typeface="Calibri" pitchFamily="34" charset="0"/>
              </a:rPr>
              <a:t>Datos personales de naturaleza pública: aquellos que por mandato legal sean accesibles al público.  </a:t>
            </a:r>
          </a:p>
          <a:p>
            <a:pPr>
              <a:defRPr/>
            </a:pPr>
            <a:endParaRPr lang="es-MX" sz="2400" b="1" dirty="0">
              <a:latin typeface="Calibri" pitchFamily="34" charset="0"/>
            </a:endParaRPr>
          </a:p>
          <a:p>
            <a:pPr lvl="1">
              <a:buFont typeface="Arial" pitchFamily="34" charset="0"/>
              <a:buChar char="•"/>
              <a:defRPr/>
            </a:pPr>
            <a:r>
              <a:rPr lang="es-MX" sz="2400" dirty="0" smtClean="0">
                <a:latin typeface="Calibri" pitchFamily="34" charset="0"/>
              </a:rPr>
              <a:t>Ley </a:t>
            </a:r>
            <a:r>
              <a:rPr lang="es-MX" sz="2400" dirty="0">
                <a:latin typeface="Calibri" pitchFamily="34" charset="0"/>
              </a:rPr>
              <a:t>de Desarrollo Social (beneficiarios</a:t>
            </a:r>
            <a:r>
              <a:rPr lang="es-MX" sz="2400" dirty="0" smtClean="0">
                <a:latin typeface="Calibri" pitchFamily="34" charset="0"/>
              </a:rPr>
              <a:t>)</a:t>
            </a:r>
            <a:endParaRPr lang="es-MX" sz="2400" dirty="0">
              <a:latin typeface="Calibri" pitchFamily="34" charset="0"/>
            </a:endParaRPr>
          </a:p>
          <a:p>
            <a:pPr marL="806450" indent="-444500" algn="just">
              <a:buFont typeface="Arial" pitchFamily="34" charset="0"/>
              <a:buChar char="•"/>
              <a:defRPr/>
            </a:pPr>
            <a:endParaRPr lang="es-MX" sz="24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9632" y="1528331"/>
            <a:ext cx="6500858" cy="470898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MX"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rPr>
              <a:t>Principios para la protección de datos personales</a:t>
            </a:r>
            <a:endParaRPr lang="es-E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tbn2.google.com/images?q=tbn:yl3qWanHaFzgnM:http://www.ipsfa.mil.ve/images/stories/imagen%2520leyes.jpg">
            <a:hlinkClick r:id="rId3"/>
          </p:cNvPr>
          <p:cNvPicPr>
            <a:picLocks noChangeAspect="1" noChangeArrowheads="1"/>
          </p:cNvPicPr>
          <p:nvPr/>
        </p:nvPicPr>
        <p:blipFill>
          <a:blip r:embed="rId4" cstate="print"/>
          <a:stretch>
            <a:fillRect/>
          </a:stretch>
        </p:blipFill>
        <p:spPr bwMode="auto">
          <a:xfrm>
            <a:off x="469235" y="1142984"/>
            <a:ext cx="1004729" cy="979478"/>
          </a:xfrm>
          <a:prstGeom prst="roundRect">
            <a:avLst/>
          </a:prstGeom>
          <a:ln>
            <a:noFill/>
          </a:ln>
          <a:effectLst>
            <a:outerShdw blurRad="292100" dist="139700" dir="2700000" algn="tl" rotWithShape="0">
              <a:srgbClr val="333333">
                <a:alpha val="65000"/>
              </a:srgbClr>
            </a:outerShdw>
            <a:softEdge rad="63500"/>
          </a:effectLst>
        </p:spPr>
      </p:pic>
      <p:pic>
        <p:nvPicPr>
          <p:cNvPr id="14" name="Picture 4" descr="http://tbn1.google.com/images?q=tbn:pIJxs_qUx9PpdM:http://www.ambassade-equateur.fr/images/main.jpg">
            <a:hlinkClick r:id="rId5"/>
          </p:cNvPr>
          <p:cNvPicPr>
            <a:picLocks noChangeAspect="1" noChangeArrowheads="1"/>
          </p:cNvPicPr>
          <p:nvPr/>
        </p:nvPicPr>
        <p:blipFill>
          <a:blip r:embed="rId6" cstate="print"/>
          <a:srcRect/>
          <a:stretch>
            <a:fillRect/>
          </a:stretch>
        </p:blipFill>
        <p:spPr bwMode="auto">
          <a:xfrm>
            <a:off x="547532" y="2572884"/>
            <a:ext cx="1000132" cy="1000132"/>
          </a:xfrm>
          <a:prstGeom prst="roundRect">
            <a:avLst/>
          </a:prstGeom>
          <a:ln>
            <a:noFill/>
          </a:ln>
          <a:effectLst>
            <a:outerShdw blurRad="292100" dist="139700" dir="2700000" algn="tl" rotWithShape="0">
              <a:srgbClr val="333333">
                <a:alpha val="65000"/>
              </a:srgbClr>
            </a:outerShdw>
            <a:softEdge rad="63500"/>
          </a:effectLst>
        </p:spPr>
      </p:pic>
      <p:pic>
        <p:nvPicPr>
          <p:cNvPr id="15" name="Picture 2" descr="http://tbn2.google.com/images?q=tbn:LMF-e-6hb1jSQM:http://bp3.blogger.com/_VvVKUOYaaZ4/RtVvE4XlJ9I/AAAAAAAAAh4/BHMNpTWPfWE/s400/calidad.gif">
            <a:hlinkClick r:id="rId7"/>
          </p:cNvPr>
          <p:cNvPicPr>
            <a:picLocks noChangeAspect="1" noChangeArrowheads="1"/>
          </p:cNvPicPr>
          <p:nvPr/>
        </p:nvPicPr>
        <p:blipFill>
          <a:blip r:embed="rId8" cstate="print"/>
          <a:srcRect/>
          <a:stretch>
            <a:fillRect/>
          </a:stretch>
        </p:blipFill>
        <p:spPr bwMode="auto">
          <a:xfrm>
            <a:off x="433492" y="3975530"/>
            <a:ext cx="1186180" cy="1109654"/>
          </a:xfrm>
          <a:prstGeom prst="roundRect">
            <a:avLst/>
          </a:prstGeom>
          <a:ln>
            <a:noFill/>
          </a:ln>
          <a:effectLst>
            <a:outerShdw blurRad="292100" dist="139700" dir="2700000" algn="tl" rotWithShape="0">
              <a:srgbClr val="333333">
                <a:alpha val="65000"/>
              </a:srgbClr>
            </a:outerShdw>
            <a:softEdge rad="63500"/>
          </a:effectLst>
        </p:spPr>
      </p:pic>
      <p:pic>
        <p:nvPicPr>
          <p:cNvPr id="17" name="Picture 4" descr="http://tbn1.google.com/images?q=tbn:fdMJ78FozQJ5VM:http://www.montajesfamo.com/imgs/confidencial.jpg">
            <a:hlinkClick r:id="rId9"/>
          </p:cNvPr>
          <p:cNvPicPr>
            <a:picLocks noChangeAspect="1" noChangeArrowheads="1"/>
          </p:cNvPicPr>
          <p:nvPr/>
        </p:nvPicPr>
        <p:blipFill>
          <a:blip r:embed="rId10" cstate="print"/>
          <a:srcRect/>
          <a:stretch>
            <a:fillRect/>
          </a:stretch>
        </p:blipFill>
        <p:spPr bwMode="auto">
          <a:xfrm>
            <a:off x="432624" y="5454647"/>
            <a:ext cx="1115040" cy="998689"/>
          </a:xfrm>
          <a:prstGeom prst="roundRect">
            <a:avLst/>
          </a:prstGeom>
          <a:ln>
            <a:noFill/>
          </a:ln>
          <a:effectLst>
            <a:outerShdw blurRad="292100" dist="139700" dir="2700000" algn="tl" rotWithShape="0">
              <a:srgbClr val="333333">
                <a:alpha val="65000"/>
              </a:srgbClr>
            </a:outerShdw>
            <a:softEdge rad="63500"/>
          </a:effectLst>
        </p:spPr>
      </p:pic>
      <p:sp>
        <p:nvSpPr>
          <p:cNvPr id="2" name="1 CuadroTexto"/>
          <p:cNvSpPr txBox="1"/>
          <p:nvPr/>
        </p:nvSpPr>
        <p:spPr>
          <a:xfrm>
            <a:off x="357158" y="85725"/>
            <a:ext cx="7493000" cy="863600"/>
          </a:xfrm>
          <a:prstGeom prst="rect">
            <a:avLst/>
          </a:prstGeom>
          <a:noFill/>
        </p:spPr>
        <p:txBody>
          <a:bodyPr anchor="ctr"/>
          <a:lstStyle/>
          <a:p>
            <a:pPr>
              <a:defRPr/>
            </a:pPr>
            <a:endParaRPr lang="es-MX" sz="28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4000" b="1" dirty="0">
                <a:solidFill>
                  <a:schemeClr val="bg1"/>
                </a:solidFill>
                <a:effectLst>
                  <a:outerShdw blurRad="38100" dist="38100" dir="2700000" algn="tl">
                    <a:srgbClr val="000000">
                      <a:alpha val="43137"/>
                    </a:srgbClr>
                  </a:outerShdw>
                </a:effectLst>
                <a:latin typeface="Calibri" pitchFamily="34" charset="0"/>
              </a:rPr>
              <a:t>Principios rectores </a:t>
            </a:r>
          </a:p>
          <a:p>
            <a:pPr>
              <a:defRPr/>
            </a:pPr>
            <a:r>
              <a:rPr lang="es-MX" sz="28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1908175" y="1143000"/>
            <a:ext cx="6735763" cy="5451475"/>
          </a:xfrm>
          <a:prstGeom prst="rect">
            <a:avLst/>
          </a:prstGeom>
          <a:noFill/>
        </p:spPr>
        <p:txBody>
          <a:bodyPr>
            <a:spAutoFit/>
          </a:bodyPr>
          <a:lstStyle/>
          <a:p>
            <a:pPr algn="just">
              <a:lnSpc>
                <a:spcPct val="90000"/>
              </a:lnSpc>
              <a:defRPr/>
            </a:pPr>
            <a:r>
              <a:rPr lang="es-MX" sz="2400" dirty="0">
                <a:solidFill>
                  <a:srgbClr val="0099CC"/>
                </a:solidFill>
                <a:latin typeface="Calibri" pitchFamily="34" charset="0"/>
              </a:rPr>
              <a:t> </a:t>
            </a:r>
            <a:r>
              <a:rPr lang="es-MX" sz="2400" b="1" dirty="0">
                <a:solidFill>
                  <a:srgbClr val="800080"/>
                </a:solidFill>
                <a:latin typeface="Calibri" pitchFamily="34" charset="0"/>
              </a:rPr>
              <a:t>Licitud</a:t>
            </a:r>
            <a:r>
              <a:rPr lang="es-MX" sz="2400" dirty="0">
                <a:solidFill>
                  <a:srgbClr val="800080"/>
                </a:solidFill>
                <a:latin typeface="Calibri" pitchFamily="34" charset="0"/>
              </a:rPr>
              <a:t>: </a:t>
            </a:r>
            <a:r>
              <a:rPr lang="es-MX" sz="2400" dirty="0">
                <a:latin typeface="Calibri" pitchFamily="34" charset="0"/>
              </a:rPr>
              <a:t>El tratamiento de datos obedecerá únicamente a las atribuciones legales o reglamentarias y para una finalidad determinada.</a:t>
            </a:r>
          </a:p>
          <a:p>
            <a:pPr algn="just">
              <a:lnSpc>
                <a:spcPct val="90000"/>
              </a:lnSpc>
              <a:defRPr/>
            </a:pPr>
            <a:endParaRPr lang="es-MX" sz="100" dirty="0">
              <a:latin typeface="Calibri" pitchFamily="34" charset="0"/>
            </a:endParaRPr>
          </a:p>
          <a:p>
            <a:pPr algn="just">
              <a:lnSpc>
                <a:spcPct val="90000"/>
              </a:lnSpc>
              <a:defRPr/>
            </a:pPr>
            <a:endParaRPr lang="es-MX" sz="2000" dirty="0">
              <a:latin typeface="Calibri" pitchFamily="34" charset="0"/>
            </a:endParaRPr>
          </a:p>
          <a:p>
            <a:pPr algn="just">
              <a:lnSpc>
                <a:spcPct val="90000"/>
              </a:lnSpc>
              <a:defRPr/>
            </a:pPr>
            <a:r>
              <a:rPr lang="es-MX" sz="2400" dirty="0">
                <a:latin typeface="Calibri" pitchFamily="34" charset="0"/>
              </a:rPr>
              <a:t> </a:t>
            </a:r>
            <a:r>
              <a:rPr lang="es-MX" sz="2400" b="1" dirty="0">
                <a:solidFill>
                  <a:srgbClr val="800080"/>
                </a:solidFill>
                <a:latin typeface="Calibri" pitchFamily="34" charset="0"/>
              </a:rPr>
              <a:t>Consentimiento</a:t>
            </a:r>
            <a:r>
              <a:rPr lang="es-MX" sz="2400" dirty="0">
                <a:solidFill>
                  <a:srgbClr val="800080"/>
                </a:solidFill>
                <a:latin typeface="Calibri" pitchFamily="34" charset="0"/>
              </a:rPr>
              <a:t>: </a:t>
            </a:r>
            <a:r>
              <a:rPr lang="es-MX" sz="2400" dirty="0">
                <a:latin typeface="Calibri" pitchFamily="34" charset="0"/>
              </a:rPr>
              <a:t>Manifestación de voluntad libre, inequívoca, específica e informada para consentir el tratamiento</a:t>
            </a:r>
          </a:p>
          <a:p>
            <a:pPr algn="just">
              <a:lnSpc>
                <a:spcPct val="90000"/>
              </a:lnSpc>
              <a:defRPr/>
            </a:pPr>
            <a:endParaRPr lang="es-MX" sz="4400" dirty="0">
              <a:latin typeface="Calibri" pitchFamily="34" charset="0"/>
            </a:endParaRPr>
          </a:p>
          <a:p>
            <a:pPr algn="just">
              <a:lnSpc>
                <a:spcPct val="90000"/>
              </a:lnSpc>
              <a:defRPr/>
            </a:pPr>
            <a:r>
              <a:rPr lang="es-MX" sz="2400" dirty="0">
                <a:latin typeface="Calibri" pitchFamily="34" charset="0"/>
              </a:rPr>
              <a:t> </a:t>
            </a:r>
            <a:r>
              <a:rPr lang="es-MX" sz="2400" b="1" dirty="0">
                <a:solidFill>
                  <a:srgbClr val="800080"/>
                </a:solidFill>
                <a:latin typeface="Calibri" pitchFamily="34" charset="0"/>
              </a:rPr>
              <a:t>Calidad</a:t>
            </a:r>
            <a:r>
              <a:rPr lang="es-MX" sz="2400" dirty="0">
                <a:solidFill>
                  <a:srgbClr val="800080"/>
                </a:solidFill>
                <a:latin typeface="Calibri" pitchFamily="34" charset="0"/>
              </a:rPr>
              <a:t>: </a:t>
            </a:r>
            <a:r>
              <a:rPr lang="es-MX" sz="2400" dirty="0">
                <a:latin typeface="Calibri" pitchFamily="34" charset="0"/>
              </a:rPr>
              <a:t>Datos ciertos, adecuados, pertinentes y no excesivos en relación al ámbito y la finalidad para la cual se obtuvieron</a:t>
            </a:r>
          </a:p>
          <a:p>
            <a:pPr algn="just">
              <a:lnSpc>
                <a:spcPct val="90000"/>
              </a:lnSpc>
              <a:defRPr/>
            </a:pPr>
            <a:endParaRPr lang="es-MX" sz="3600" dirty="0">
              <a:latin typeface="Calibri" pitchFamily="34" charset="0"/>
            </a:endParaRPr>
          </a:p>
          <a:p>
            <a:pPr algn="just">
              <a:lnSpc>
                <a:spcPct val="90000"/>
              </a:lnSpc>
              <a:defRPr/>
            </a:pPr>
            <a:r>
              <a:rPr lang="es-MX" sz="2400" dirty="0">
                <a:latin typeface="Calibri" pitchFamily="34" charset="0"/>
              </a:rPr>
              <a:t> </a:t>
            </a:r>
            <a:r>
              <a:rPr lang="es-MX" sz="2400" b="1" dirty="0">
                <a:solidFill>
                  <a:srgbClr val="800080"/>
                </a:solidFill>
                <a:latin typeface="Calibri" pitchFamily="34" charset="0"/>
              </a:rPr>
              <a:t>Confidencialidad</a:t>
            </a:r>
            <a:r>
              <a:rPr lang="es-MX" sz="2400" dirty="0">
                <a:solidFill>
                  <a:srgbClr val="800080"/>
                </a:solidFill>
                <a:latin typeface="Calibri" pitchFamily="34" charset="0"/>
              </a:rPr>
              <a:t>: </a:t>
            </a:r>
            <a:r>
              <a:rPr lang="es-MX" sz="2400" dirty="0">
                <a:latin typeface="Calibri" pitchFamily="34" charset="0"/>
              </a:rPr>
              <a:t>Obligación de toda persona que intervenga en el tratamiento de los datos de guardar el deber de secrecía.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http://www.red-partner.com/disponibilidad.png"/>
          <p:cNvPicPr>
            <a:picLocks noChangeAspect="1" noChangeArrowheads="1"/>
          </p:cNvPicPr>
          <p:nvPr/>
        </p:nvPicPr>
        <p:blipFill>
          <a:blip r:embed="rId3" cstate="print"/>
          <a:srcRect/>
          <a:stretch>
            <a:fillRect/>
          </a:stretch>
        </p:blipFill>
        <p:spPr bwMode="auto">
          <a:xfrm>
            <a:off x="328118" y="3000372"/>
            <a:ext cx="1205378" cy="1246188"/>
          </a:xfrm>
          <a:prstGeom prst="roundRect">
            <a:avLst/>
          </a:prstGeom>
          <a:ln>
            <a:noFill/>
          </a:ln>
          <a:effectLst>
            <a:outerShdw blurRad="292100" dist="139700" dir="2700000" algn="tl" rotWithShape="0">
              <a:srgbClr val="333333">
                <a:alpha val="65000"/>
              </a:srgbClr>
            </a:outerShdw>
            <a:softEdge rad="63500"/>
          </a:effectLst>
        </p:spPr>
      </p:pic>
      <p:pic>
        <p:nvPicPr>
          <p:cNvPr id="15" name="Picture 2" descr="http://tbn3.google.com/images?q=tbn:vsXDQ-s4c7nkBM:http://www.idg.es/BBDD_IMAGEN/SEGURIDAD-HACKERS.GIF">
            <a:hlinkClick r:id="rId4"/>
          </p:cNvPr>
          <p:cNvPicPr>
            <a:picLocks noChangeAspect="1" noChangeArrowheads="1"/>
          </p:cNvPicPr>
          <p:nvPr/>
        </p:nvPicPr>
        <p:blipFill>
          <a:blip r:embed="rId5" cstate="print"/>
          <a:srcRect/>
          <a:stretch>
            <a:fillRect/>
          </a:stretch>
        </p:blipFill>
        <p:spPr bwMode="auto">
          <a:xfrm>
            <a:off x="428596" y="1428736"/>
            <a:ext cx="1104900" cy="1085850"/>
          </a:xfrm>
          <a:prstGeom prst="roundRect">
            <a:avLst/>
          </a:prstGeom>
          <a:ln>
            <a:noFill/>
          </a:ln>
          <a:effectLst>
            <a:outerShdw blurRad="292100" dist="139700" dir="2700000" algn="tl" rotWithShape="0">
              <a:srgbClr val="333333">
                <a:alpha val="65000"/>
              </a:srgbClr>
            </a:outerShdw>
            <a:softEdge rad="63500"/>
          </a:effectLst>
        </p:spPr>
      </p:pic>
      <p:sp>
        <p:nvSpPr>
          <p:cNvPr id="2" name="1 CuadroTexto"/>
          <p:cNvSpPr txBox="1"/>
          <p:nvPr/>
        </p:nvSpPr>
        <p:spPr>
          <a:xfrm>
            <a:off x="142844" y="207946"/>
            <a:ext cx="7421562" cy="863600"/>
          </a:xfrm>
          <a:prstGeom prst="rect">
            <a:avLst/>
          </a:prstGeom>
          <a:noFill/>
        </p:spPr>
        <p:txBody>
          <a:bodyPr anchor="ctr"/>
          <a:lstStyle/>
          <a:p>
            <a:pPr>
              <a:defRPr/>
            </a:pPr>
            <a:endParaRPr lang="es-MX" sz="32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4400" b="1" dirty="0">
                <a:solidFill>
                  <a:schemeClr val="bg1"/>
                </a:solidFill>
                <a:effectLst>
                  <a:outerShdw blurRad="38100" dist="38100" dir="2700000" algn="tl">
                    <a:srgbClr val="000000">
                      <a:alpha val="43137"/>
                    </a:srgbClr>
                  </a:outerShdw>
                </a:effectLst>
                <a:latin typeface="Calibri" pitchFamily="34" charset="0"/>
              </a:rPr>
              <a:t>Principios rectores </a:t>
            </a: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1643063" y="980728"/>
            <a:ext cx="7000875" cy="5466112"/>
          </a:xfrm>
          <a:prstGeom prst="rect">
            <a:avLst/>
          </a:prstGeom>
          <a:noFill/>
        </p:spPr>
        <p:txBody>
          <a:bodyPr wrap="square">
            <a:spAutoFit/>
          </a:bodyPr>
          <a:lstStyle/>
          <a:p>
            <a:pPr algn="just">
              <a:lnSpc>
                <a:spcPct val="90000"/>
              </a:lnSpc>
              <a:defRPr/>
            </a:pPr>
            <a:endParaRPr lang="es-MX" sz="2600" b="1" dirty="0">
              <a:latin typeface="Calibri" pitchFamily="34" charset="0"/>
            </a:endParaRPr>
          </a:p>
          <a:p>
            <a:pPr algn="just">
              <a:lnSpc>
                <a:spcPct val="90000"/>
              </a:lnSpc>
              <a:defRPr/>
            </a:pPr>
            <a:r>
              <a:rPr lang="es-MX" sz="2600" b="1" dirty="0">
                <a:solidFill>
                  <a:srgbClr val="800080"/>
                </a:solidFill>
                <a:latin typeface="Calibri" pitchFamily="34" charset="0"/>
              </a:rPr>
              <a:t>Seguridad</a:t>
            </a:r>
            <a:r>
              <a:rPr lang="es-MX" sz="2600" dirty="0">
                <a:solidFill>
                  <a:srgbClr val="800080"/>
                </a:solidFill>
                <a:latin typeface="Calibri" pitchFamily="34" charset="0"/>
              </a:rPr>
              <a:t>: </a:t>
            </a:r>
            <a:r>
              <a:rPr lang="es-MX" sz="2600" dirty="0">
                <a:latin typeface="Calibri" pitchFamily="34" charset="0"/>
              </a:rPr>
              <a:t>Garantía de que únicamente personas autorizadas puedan llevar a cabo el tratamiento de datos personales.</a:t>
            </a:r>
          </a:p>
          <a:p>
            <a:pPr algn="just">
              <a:lnSpc>
                <a:spcPct val="90000"/>
              </a:lnSpc>
              <a:defRPr/>
            </a:pPr>
            <a:endParaRPr lang="es-MX" sz="4000" dirty="0">
              <a:latin typeface="Calibri" pitchFamily="34" charset="0"/>
            </a:endParaRPr>
          </a:p>
          <a:p>
            <a:pPr algn="just">
              <a:lnSpc>
                <a:spcPct val="90000"/>
              </a:lnSpc>
              <a:defRPr/>
            </a:pPr>
            <a:r>
              <a:rPr lang="es-MX" sz="2600" dirty="0">
                <a:solidFill>
                  <a:srgbClr val="008080"/>
                </a:solidFill>
                <a:latin typeface="Calibri" pitchFamily="34" charset="0"/>
              </a:rPr>
              <a:t> </a:t>
            </a:r>
            <a:r>
              <a:rPr lang="es-MX" sz="2600" b="1" dirty="0">
                <a:solidFill>
                  <a:srgbClr val="800080"/>
                </a:solidFill>
                <a:latin typeface="Calibri" pitchFamily="34" charset="0"/>
              </a:rPr>
              <a:t>Disponibilidad</a:t>
            </a:r>
            <a:r>
              <a:rPr lang="es-MX" sz="2600" dirty="0">
                <a:solidFill>
                  <a:srgbClr val="800080"/>
                </a:solidFill>
                <a:latin typeface="Calibri" pitchFamily="34" charset="0"/>
              </a:rPr>
              <a:t>: </a:t>
            </a:r>
            <a:r>
              <a:rPr lang="es-MX" sz="2600" dirty="0">
                <a:latin typeface="Calibri" pitchFamily="34" charset="0"/>
              </a:rPr>
              <a:t>Los datos deberán almacenarse de tal forma que permitan el ejercicio de los derechos ARCO.</a:t>
            </a:r>
          </a:p>
          <a:p>
            <a:pPr algn="just">
              <a:lnSpc>
                <a:spcPct val="90000"/>
              </a:lnSpc>
              <a:defRPr/>
            </a:pPr>
            <a:endParaRPr lang="es-MX" sz="3600" dirty="0">
              <a:latin typeface="Calibri" pitchFamily="34" charset="0"/>
            </a:endParaRPr>
          </a:p>
          <a:p>
            <a:pPr algn="just">
              <a:lnSpc>
                <a:spcPct val="90000"/>
              </a:lnSpc>
              <a:defRPr/>
            </a:pPr>
            <a:r>
              <a:rPr lang="es-MX" sz="2600" dirty="0">
                <a:solidFill>
                  <a:srgbClr val="800080"/>
                </a:solidFill>
                <a:latin typeface="Calibri" pitchFamily="34" charset="0"/>
              </a:rPr>
              <a:t> </a:t>
            </a:r>
            <a:r>
              <a:rPr lang="es-MX" sz="2600" b="1" dirty="0">
                <a:solidFill>
                  <a:srgbClr val="800080"/>
                </a:solidFill>
                <a:latin typeface="Calibri" pitchFamily="34" charset="0"/>
              </a:rPr>
              <a:t>Temporalidad</a:t>
            </a:r>
            <a:r>
              <a:rPr lang="es-MX" sz="2600" dirty="0">
                <a:solidFill>
                  <a:srgbClr val="800080"/>
                </a:solidFill>
                <a:latin typeface="Calibri" pitchFamily="34" charset="0"/>
              </a:rPr>
              <a:t>: </a:t>
            </a:r>
            <a:r>
              <a:rPr lang="es-MX" sz="2600" dirty="0">
                <a:latin typeface="Calibri" pitchFamily="34" charset="0"/>
              </a:rPr>
              <a:t>Los datos deben ser destruidos una vez que hayan dejando de ser necesarios o pertinentes para la finalidad para la que fueron recabados (excepto si se tratan para fines estadísticos o científicos previa disociación)</a:t>
            </a:r>
            <a:endParaRPr lang="es-MX" sz="2000" dirty="0">
              <a:latin typeface="Calibri" pitchFamily="34" charset="0"/>
            </a:endParaRPr>
          </a:p>
        </p:txBody>
      </p:sp>
      <p:pic>
        <p:nvPicPr>
          <p:cNvPr id="17" name="16 Imagen" descr="124.jpg"/>
          <p:cNvPicPr>
            <a:picLocks noChangeAspect="1"/>
          </p:cNvPicPr>
          <p:nvPr/>
        </p:nvPicPr>
        <p:blipFill>
          <a:blip r:embed="rId6" cstate="print"/>
          <a:stretch>
            <a:fillRect/>
          </a:stretch>
        </p:blipFill>
        <p:spPr>
          <a:xfrm>
            <a:off x="428596" y="4797152"/>
            <a:ext cx="1119837" cy="1426208"/>
          </a:xfrm>
          <a:prstGeom prst="roundRect">
            <a:avLst/>
          </a:prstGeom>
          <a:ln>
            <a:noFill/>
          </a:ln>
          <a:effectLst>
            <a:outerShdw blurRad="292100" dist="139700" dir="2700000" algn="tl" rotWithShape="0">
              <a:srgbClr val="333333">
                <a:alpha val="65000"/>
              </a:srgbClr>
            </a:outerShdw>
            <a:softEdge rad="63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8888" y="85725"/>
            <a:ext cx="7599362" cy="773113"/>
          </a:xfrm>
          <a:prstGeom prst="rect">
            <a:avLst/>
          </a:prstGeom>
          <a:noFill/>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Calibri" pitchFamily="34" charset="0"/>
              </a:rPr>
              <a:t>Derechos ARCO</a:t>
            </a:r>
          </a:p>
        </p:txBody>
      </p:sp>
      <p:sp>
        <p:nvSpPr>
          <p:cNvPr id="216067" name="15 CuadroTexto"/>
          <p:cNvSpPr txBox="1">
            <a:spLocks noChangeArrowheads="1"/>
          </p:cNvSpPr>
          <p:nvPr/>
        </p:nvSpPr>
        <p:spPr bwMode="auto">
          <a:xfrm>
            <a:off x="1907704" y="5363807"/>
            <a:ext cx="6786580" cy="1089529"/>
          </a:xfrm>
          <a:prstGeom prst="rect">
            <a:avLst/>
          </a:prstGeom>
          <a:noFill/>
          <a:ln w="9525">
            <a:noFill/>
            <a:miter lim="800000"/>
            <a:headEnd/>
            <a:tailEnd/>
          </a:ln>
        </p:spPr>
        <p:txBody>
          <a:bodyPr wrap="square">
            <a:spAutoFit/>
          </a:bodyPr>
          <a:lstStyle/>
          <a:p>
            <a:pPr algn="ctr">
              <a:lnSpc>
                <a:spcPct val="90000"/>
              </a:lnSpc>
            </a:pPr>
            <a:r>
              <a:rPr lang="es-MX" sz="2400" b="1" dirty="0">
                <a:solidFill>
                  <a:srgbClr val="009999"/>
                </a:solidFill>
                <a:latin typeface="Calibri" pitchFamily="34" charset="0"/>
              </a:rPr>
              <a:t>Cancelación y oposición dan lugar al bloqueo de los datos mientras prescriben plazos de posibles responsabilidades.</a:t>
            </a:r>
            <a:endParaRPr lang="es-MX" sz="2000" b="1" dirty="0">
              <a:solidFill>
                <a:srgbClr val="009999"/>
              </a:solidFill>
              <a:latin typeface="Calibri" pitchFamily="34" charset="0"/>
            </a:endParaRPr>
          </a:p>
        </p:txBody>
      </p:sp>
      <p:sp>
        <p:nvSpPr>
          <p:cNvPr id="13" name="2 Marcador de contenido"/>
          <p:cNvSpPr txBox="1">
            <a:spLocks/>
          </p:cNvSpPr>
          <p:nvPr/>
        </p:nvSpPr>
        <p:spPr>
          <a:xfrm>
            <a:off x="611560" y="2348880"/>
            <a:ext cx="7929588" cy="4214812"/>
          </a:xfrm>
          <a:prstGeom prst="rect">
            <a:avLst/>
          </a:prstGeom>
        </p:spPr>
        <p:txBody>
          <a:bodyPr/>
          <a:lstStyle/>
          <a:p>
            <a:pPr marL="365125" indent="-255588" algn="just" eaLnBrk="0" hangingPunct="0">
              <a:spcBef>
                <a:spcPts val="1800"/>
              </a:spcBef>
              <a:buClr>
                <a:schemeClr val="accent1"/>
              </a:buClr>
              <a:buSzPct val="68000"/>
              <a:buFont typeface="Wingdings 3" pitchFamily="18" charset="2"/>
              <a:buChar char=""/>
              <a:defRPr/>
            </a:pPr>
            <a:r>
              <a:rPr lang="es-MX" sz="2000" b="1" dirty="0">
                <a:solidFill>
                  <a:schemeClr val="tx2">
                    <a:lumMod val="60000"/>
                    <a:lumOff val="40000"/>
                  </a:schemeClr>
                </a:solidFill>
                <a:cs typeface="Arial" pitchFamily="34" charset="0"/>
              </a:rPr>
              <a:t>Acceso.-  </a:t>
            </a:r>
            <a:r>
              <a:rPr lang="es-MX" sz="2000" dirty="0">
                <a:cs typeface="Arial" pitchFamily="34" charset="0"/>
              </a:rPr>
              <a:t>En la modalidad solicitada por el interesado</a:t>
            </a:r>
          </a:p>
          <a:p>
            <a:pPr marL="365125" indent="-255588" algn="just" eaLnBrk="0" hangingPunct="0">
              <a:spcBef>
                <a:spcPts val="1800"/>
              </a:spcBef>
              <a:buClr>
                <a:schemeClr val="accent1"/>
              </a:buClr>
              <a:buSzPct val="68000"/>
              <a:buFont typeface="Wingdings 3" pitchFamily="18" charset="2"/>
              <a:buChar char=""/>
              <a:defRPr/>
            </a:pPr>
            <a:r>
              <a:rPr lang="es-MX" sz="2000" b="1" dirty="0">
                <a:solidFill>
                  <a:schemeClr val="tx2">
                    <a:lumMod val="60000"/>
                    <a:lumOff val="40000"/>
                  </a:schemeClr>
                </a:solidFill>
                <a:cs typeface="Arial" pitchFamily="34" charset="0"/>
              </a:rPr>
              <a:t>Rectificación.- </a:t>
            </a:r>
            <a:r>
              <a:rPr lang="es-MX" sz="2000" dirty="0">
                <a:cs typeface="Arial" pitchFamily="34" charset="0"/>
              </a:rPr>
              <a:t>Cuando resulten inexactos, incompletos, inadecuados o excesivos. Debe aportar documentación comprobatoria.</a:t>
            </a:r>
          </a:p>
          <a:p>
            <a:pPr marL="365125" indent="-255588" algn="just" eaLnBrk="0" hangingPunct="0">
              <a:spcBef>
                <a:spcPts val="1800"/>
              </a:spcBef>
              <a:buClr>
                <a:schemeClr val="accent1"/>
              </a:buClr>
              <a:buSzPct val="68000"/>
              <a:buFont typeface="Wingdings 3" pitchFamily="18" charset="2"/>
              <a:buChar char=""/>
              <a:defRPr/>
            </a:pPr>
            <a:r>
              <a:rPr lang="es-MX" sz="2000" b="1" dirty="0">
                <a:solidFill>
                  <a:schemeClr val="tx2">
                    <a:lumMod val="60000"/>
                    <a:lumOff val="40000"/>
                  </a:schemeClr>
                </a:solidFill>
                <a:cs typeface="Arial" pitchFamily="34" charset="0"/>
              </a:rPr>
              <a:t>Cancelación.- </a:t>
            </a:r>
            <a:r>
              <a:rPr lang="es-MX" sz="2000" dirty="0">
                <a:cs typeface="Arial" pitchFamily="34" charset="0"/>
              </a:rPr>
              <a:t>Cuando el tratamiento no se ajuste a la Ley. La cancelación dará lugar al bloqueo y posteriormente a la supresión. </a:t>
            </a:r>
          </a:p>
          <a:p>
            <a:pPr marL="365125" indent="-255588" algn="just" eaLnBrk="0" hangingPunct="0">
              <a:spcBef>
                <a:spcPts val="1800"/>
              </a:spcBef>
              <a:buClr>
                <a:schemeClr val="accent1"/>
              </a:buClr>
              <a:buSzPct val="68000"/>
              <a:buFont typeface="Wingdings 3" pitchFamily="18" charset="2"/>
              <a:buChar char=""/>
              <a:defRPr/>
            </a:pPr>
            <a:r>
              <a:rPr lang="es-MX" sz="2000" b="1" dirty="0">
                <a:solidFill>
                  <a:srgbClr val="800080"/>
                </a:solidFill>
                <a:cs typeface="Arial" pitchFamily="34" charset="0"/>
              </a:rPr>
              <a:t>Oposición.- </a:t>
            </a:r>
            <a:r>
              <a:rPr lang="es-MX" sz="2000" dirty="0">
                <a:cs typeface="Arial" pitchFamily="34" charset="0"/>
              </a:rPr>
              <a:t>Si los datos se recabaron sin su consentimiento (fuentes públicas)</a:t>
            </a:r>
            <a:endParaRPr lang="es-ES" sz="2000" dirty="0">
              <a:cs typeface="Arial" pitchFamily="34" charset="0"/>
            </a:endParaRPr>
          </a:p>
        </p:txBody>
      </p:sp>
      <p:pic>
        <p:nvPicPr>
          <p:cNvPr id="216069" name="Picture 4" descr="credencial">
            <a:hlinkClick r:id="rId3"/>
          </p:cNvPr>
          <p:cNvPicPr>
            <a:picLocks noChangeAspect="1" noChangeArrowheads="1"/>
          </p:cNvPicPr>
          <p:nvPr/>
        </p:nvPicPr>
        <p:blipFill>
          <a:blip r:embed="rId4" cstate="print"/>
          <a:srcRect/>
          <a:stretch>
            <a:fillRect/>
          </a:stretch>
        </p:blipFill>
        <p:spPr bwMode="auto">
          <a:xfrm>
            <a:off x="2483768" y="1268760"/>
            <a:ext cx="1389062" cy="982662"/>
          </a:xfrm>
          <a:prstGeom prst="rect">
            <a:avLst/>
          </a:prstGeom>
          <a:noFill/>
          <a:ln w="9525">
            <a:noFill/>
            <a:miter lim="800000"/>
            <a:headEnd/>
            <a:tailEnd/>
          </a:ln>
        </p:spPr>
      </p:pic>
      <p:sp>
        <p:nvSpPr>
          <p:cNvPr id="15" name="5 CuadroTexto"/>
          <p:cNvSpPr txBox="1">
            <a:spLocks noChangeArrowheads="1"/>
          </p:cNvSpPr>
          <p:nvPr/>
        </p:nvSpPr>
        <p:spPr bwMode="auto">
          <a:xfrm>
            <a:off x="3851920" y="1546944"/>
            <a:ext cx="2971800" cy="369888"/>
          </a:xfrm>
          <a:prstGeom prst="rect">
            <a:avLst/>
          </a:prstGeom>
          <a:noFill/>
          <a:ln w="9525">
            <a:noFill/>
            <a:miter lim="800000"/>
            <a:headEnd/>
            <a:tailEnd/>
          </a:ln>
        </p:spPr>
        <p:txBody>
          <a:bodyPr wrap="none">
            <a:spAutoFit/>
          </a:bodyPr>
          <a:lstStyle/>
          <a:p>
            <a:pPr>
              <a:defRPr/>
            </a:pPr>
            <a:r>
              <a:rPr lang="es-MX" b="1" dirty="0">
                <a:solidFill>
                  <a:schemeClr val="tx2">
                    <a:lumMod val="60000"/>
                    <a:lumOff val="40000"/>
                  </a:schemeClr>
                </a:solidFill>
                <a:latin typeface="Arial" charset="0"/>
              </a:rPr>
              <a:t>PREVIA IDENTIFICACIÓN</a:t>
            </a:r>
            <a:endParaRPr lang="es-ES" b="1" dirty="0">
              <a:solidFill>
                <a:schemeClr val="tx2">
                  <a:lumMod val="60000"/>
                  <a:lumOff val="40000"/>
                </a:schemeClr>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79512" y="-99392"/>
            <a:ext cx="7272808" cy="1080120"/>
          </a:xfrm>
        </p:spPr>
        <p:txBody>
          <a:bodyPr>
            <a:noAutofit/>
          </a:bodyPr>
          <a:lstStyle/>
          <a:p>
            <a:pPr marL="0" indent="0" algn="just">
              <a:buFont typeface="Wingdings" charset="2"/>
              <a:buNone/>
            </a:pPr>
            <a:r>
              <a:rPr lang="es-ES_tradnl" altLang="es-ES_tradnl" sz="2600" b="1" dirty="0" smtClean="0">
                <a:solidFill>
                  <a:schemeClr val="bg1"/>
                </a:solidFill>
                <a:effectLst>
                  <a:outerShdw blurRad="38100" dist="38100" dir="2700000" algn="tl">
                    <a:srgbClr val="000000">
                      <a:alpha val="43137"/>
                    </a:srgbClr>
                  </a:outerShdw>
                </a:effectLst>
                <a:cs typeface="Times" charset="0"/>
              </a:rPr>
              <a:t>En un nivel primario de la clasificaci</a:t>
            </a:r>
            <a:r>
              <a:rPr lang="es-ES_tradnl" altLang="es-ES_tradnl" sz="2600" b="1" dirty="0" smtClean="0">
                <a:solidFill>
                  <a:schemeClr val="bg1"/>
                </a:solidFill>
                <a:effectLst>
                  <a:outerShdw blurRad="38100" dist="38100" dir="2700000" algn="tl">
                    <a:srgbClr val="000000">
                      <a:alpha val="43137"/>
                    </a:srgbClr>
                  </a:outerShdw>
                </a:effectLst>
                <a:latin typeface="Times" charset="0"/>
                <a:cs typeface="Times" charset="0"/>
              </a:rPr>
              <a:t>ó</a:t>
            </a:r>
            <a:r>
              <a:rPr lang="es-ES_tradnl" altLang="es-ES_tradnl" sz="2600" b="1" dirty="0" smtClean="0">
                <a:solidFill>
                  <a:schemeClr val="bg1"/>
                </a:solidFill>
                <a:effectLst>
                  <a:outerShdw blurRad="38100" dist="38100" dir="2700000" algn="tl">
                    <a:srgbClr val="000000">
                      <a:alpha val="43137"/>
                    </a:srgbClr>
                  </a:outerShdw>
                </a:effectLst>
                <a:cs typeface="Times" charset="0"/>
              </a:rPr>
              <a:t>n de informaci</a:t>
            </a:r>
            <a:r>
              <a:rPr lang="es-ES_tradnl" altLang="es-ES_tradnl" sz="2600" b="1" dirty="0" smtClean="0">
                <a:solidFill>
                  <a:schemeClr val="bg1"/>
                </a:solidFill>
                <a:effectLst>
                  <a:outerShdw blurRad="38100" dist="38100" dir="2700000" algn="tl">
                    <a:srgbClr val="000000">
                      <a:alpha val="43137"/>
                    </a:srgbClr>
                  </a:outerShdw>
                </a:effectLst>
                <a:latin typeface="Times" charset="0"/>
                <a:cs typeface="Times" charset="0"/>
              </a:rPr>
              <a:t>ó</a:t>
            </a:r>
            <a:r>
              <a:rPr lang="es-ES_tradnl" altLang="es-ES_tradnl" sz="2600" b="1" dirty="0" smtClean="0">
                <a:solidFill>
                  <a:schemeClr val="bg1"/>
                </a:solidFill>
                <a:effectLst>
                  <a:outerShdw blurRad="38100" dist="38100" dir="2700000" algn="tl">
                    <a:srgbClr val="000000">
                      <a:alpha val="43137"/>
                    </a:srgbClr>
                  </a:outerShdw>
                </a:effectLst>
                <a:cs typeface="Times" charset="0"/>
              </a:rPr>
              <a:t>n contenida en entidades p</a:t>
            </a:r>
            <a:r>
              <a:rPr lang="es-ES_tradnl" altLang="es-ES_tradnl" sz="2600" b="1" dirty="0" smtClean="0">
                <a:solidFill>
                  <a:schemeClr val="bg1"/>
                </a:solidFill>
                <a:effectLst>
                  <a:outerShdw blurRad="38100" dist="38100" dir="2700000" algn="tl">
                    <a:srgbClr val="000000">
                      <a:alpha val="43137"/>
                    </a:srgbClr>
                  </a:outerShdw>
                </a:effectLst>
                <a:latin typeface="Times" charset="0"/>
                <a:cs typeface="Times" charset="0"/>
              </a:rPr>
              <a:t>ú</a:t>
            </a:r>
            <a:r>
              <a:rPr lang="es-ES_tradnl" altLang="es-ES_tradnl" sz="2600" b="1" dirty="0" smtClean="0">
                <a:solidFill>
                  <a:schemeClr val="bg1"/>
                </a:solidFill>
                <a:effectLst>
                  <a:outerShdw blurRad="38100" dist="38100" dir="2700000" algn="tl">
                    <a:srgbClr val="000000">
                      <a:alpha val="43137"/>
                    </a:srgbClr>
                  </a:outerShdw>
                </a:effectLst>
                <a:cs typeface="Times" charset="0"/>
              </a:rPr>
              <a:t>blicas puede dividirse en dos sectores:</a:t>
            </a:r>
          </a:p>
        </p:txBody>
      </p:sp>
      <p:sp>
        <p:nvSpPr>
          <p:cNvPr id="9256" name="Oval 40"/>
          <p:cNvSpPr>
            <a:spLocks noChangeArrowheads="1"/>
          </p:cNvSpPr>
          <p:nvPr/>
        </p:nvSpPr>
        <p:spPr bwMode="auto">
          <a:xfrm>
            <a:off x="2339752" y="3456533"/>
            <a:ext cx="1897090" cy="1844675"/>
          </a:xfrm>
          <a:prstGeom prst="ellipse">
            <a:avLst/>
          </a:prstGeom>
          <a:solidFill>
            <a:schemeClr val="accent6">
              <a:lumMod val="75000"/>
              <a:alpha val="49020"/>
            </a:schemeClr>
          </a:solidFill>
          <a:ln w="12700" cap="sq">
            <a:solidFill>
              <a:schemeClr val="tx1"/>
            </a:solidFill>
            <a:round/>
            <a:headEnd type="none" w="sm" len="sm"/>
            <a:tailEnd type="none" w="sm" len="sm"/>
          </a:ln>
        </p:spPr>
        <p:txBody>
          <a:bodyPr wrap="none" anchor="ctr"/>
          <a:lstStyle/>
          <a:p>
            <a:pPr algn="ctr"/>
            <a:r>
              <a:rPr lang="es-ES_tradnl" altLang="es-ES_tradnl" b="1">
                <a:solidFill>
                  <a:schemeClr val="tx1">
                    <a:lumMod val="85000"/>
                    <a:lumOff val="15000"/>
                  </a:schemeClr>
                </a:solidFill>
              </a:rPr>
              <a:t>Datos </a:t>
            </a:r>
          </a:p>
          <a:p>
            <a:pPr algn="ctr"/>
            <a:r>
              <a:rPr lang="es-ES_tradnl" altLang="es-ES_tradnl" b="1">
                <a:solidFill>
                  <a:schemeClr val="tx1">
                    <a:lumMod val="85000"/>
                    <a:lumOff val="15000"/>
                  </a:schemeClr>
                </a:solidFill>
              </a:rPr>
              <a:t>Personales</a:t>
            </a:r>
          </a:p>
        </p:txBody>
      </p:sp>
      <p:sp>
        <p:nvSpPr>
          <p:cNvPr id="9257" name="Oval 41"/>
          <p:cNvSpPr>
            <a:spLocks noChangeArrowheads="1"/>
          </p:cNvSpPr>
          <p:nvPr/>
        </p:nvSpPr>
        <p:spPr bwMode="auto">
          <a:xfrm>
            <a:off x="3923928" y="3444875"/>
            <a:ext cx="1999084" cy="1828800"/>
          </a:xfrm>
          <a:prstGeom prst="ellipse">
            <a:avLst/>
          </a:prstGeom>
          <a:solidFill>
            <a:schemeClr val="accent1">
              <a:lumMod val="75000"/>
              <a:alpha val="49020"/>
            </a:schemeClr>
          </a:solidFill>
          <a:ln w="12700" cap="sq">
            <a:solidFill>
              <a:schemeClr val="tx1"/>
            </a:solidFill>
            <a:round/>
            <a:headEnd type="none" w="sm" len="sm"/>
            <a:tailEnd type="none" w="sm" len="sm"/>
          </a:ln>
        </p:spPr>
        <p:txBody>
          <a:bodyPr wrap="none" anchor="ctr"/>
          <a:lstStyle/>
          <a:p>
            <a:pPr algn="ctr"/>
            <a:r>
              <a:rPr lang="es-ES_tradnl" altLang="es-ES_tradnl" b="1">
                <a:solidFill>
                  <a:schemeClr val="tx1">
                    <a:lumMod val="85000"/>
                    <a:lumOff val="15000"/>
                  </a:schemeClr>
                </a:solidFill>
              </a:rPr>
              <a:t>Información </a:t>
            </a:r>
          </a:p>
          <a:p>
            <a:pPr algn="ctr"/>
            <a:r>
              <a:rPr lang="es-ES_tradnl" altLang="es-ES_tradnl" b="1">
                <a:solidFill>
                  <a:schemeClr val="tx1">
                    <a:lumMod val="85000"/>
                    <a:lumOff val="15000"/>
                  </a:schemeClr>
                </a:solidFill>
              </a:rPr>
              <a:t>Pública</a:t>
            </a:r>
          </a:p>
        </p:txBody>
      </p:sp>
      <p:sp>
        <p:nvSpPr>
          <p:cNvPr id="9258" name="Text Box 42"/>
          <p:cNvSpPr txBox="1">
            <a:spLocks noChangeArrowheads="1"/>
          </p:cNvSpPr>
          <p:nvPr/>
        </p:nvSpPr>
        <p:spPr bwMode="auto">
          <a:xfrm rot="-5425789">
            <a:off x="258766" y="4108865"/>
            <a:ext cx="2533650" cy="457200"/>
          </a:xfrm>
          <a:prstGeom prst="rect">
            <a:avLst/>
          </a:prstGeom>
          <a:noFill/>
          <a:ln w="12700" cap="sq">
            <a:noFill/>
            <a:miter lim="800000"/>
            <a:headEnd type="none" w="sm" len="sm"/>
            <a:tailEnd type="none" w="sm" len="sm"/>
          </a:ln>
        </p:spPr>
        <p:txBody>
          <a:bodyPr wrap="none">
            <a:spAutoFit/>
          </a:bodyPr>
          <a:lstStyle/>
          <a:p>
            <a:r>
              <a:rPr lang="es-ES_tradnl" altLang="es-ES_tradnl" dirty="0"/>
              <a:t>Autodeterminación</a:t>
            </a:r>
          </a:p>
        </p:txBody>
      </p:sp>
      <p:sp>
        <p:nvSpPr>
          <p:cNvPr id="9259" name="Text Box 43"/>
          <p:cNvSpPr txBox="1">
            <a:spLocks noChangeArrowheads="1"/>
          </p:cNvSpPr>
          <p:nvPr/>
        </p:nvSpPr>
        <p:spPr bwMode="auto">
          <a:xfrm rot="5389641">
            <a:off x="6072187" y="4306888"/>
            <a:ext cx="1266825" cy="457200"/>
          </a:xfrm>
          <a:prstGeom prst="rect">
            <a:avLst/>
          </a:prstGeom>
          <a:noFill/>
          <a:ln w="12700" cap="sq">
            <a:noFill/>
            <a:miter lim="800000"/>
            <a:headEnd type="none" w="sm" len="sm"/>
            <a:tailEnd type="none" w="sm" len="sm"/>
          </a:ln>
        </p:spPr>
        <p:txBody>
          <a:bodyPr wrap="none">
            <a:spAutoFit/>
          </a:bodyPr>
          <a:lstStyle/>
          <a:p>
            <a:r>
              <a:rPr lang="es-ES_tradnl" altLang="es-ES_tradnl"/>
              <a:t>Apertura</a:t>
            </a:r>
          </a:p>
        </p:txBody>
      </p:sp>
      <p:sp>
        <p:nvSpPr>
          <p:cNvPr id="8199" name="Line 44"/>
          <p:cNvSpPr>
            <a:spLocks noChangeShapeType="1"/>
          </p:cNvSpPr>
          <p:nvPr/>
        </p:nvSpPr>
        <p:spPr bwMode="auto">
          <a:xfrm>
            <a:off x="1752600" y="3902075"/>
            <a:ext cx="4800600" cy="0"/>
          </a:xfrm>
          <a:prstGeom prst="line">
            <a:avLst/>
          </a:prstGeom>
          <a:noFill/>
          <a:ln w="12700" cap="sq">
            <a:solidFill>
              <a:schemeClr val="tx1"/>
            </a:solidFill>
            <a:round/>
            <a:headEnd type="none" w="sm" len="sm"/>
            <a:tailEnd type="none" w="sm" len="sm"/>
          </a:ln>
        </p:spPr>
        <p:txBody>
          <a:bodyPr wrap="none" anchor="ctr"/>
          <a:lstStyle/>
          <a:p>
            <a:endParaRPr lang="es-MX"/>
          </a:p>
        </p:txBody>
      </p:sp>
      <p:sp>
        <p:nvSpPr>
          <p:cNvPr id="8200" name="Line 45"/>
          <p:cNvSpPr>
            <a:spLocks noChangeShapeType="1"/>
          </p:cNvSpPr>
          <p:nvPr/>
        </p:nvSpPr>
        <p:spPr bwMode="auto">
          <a:xfrm>
            <a:off x="1828800" y="4968875"/>
            <a:ext cx="4724400" cy="0"/>
          </a:xfrm>
          <a:prstGeom prst="line">
            <a:avLst/>
          </a:prstGeom>
          <a:noFill/>
          <a:ln w="12700" cap="sq">
            <a:solidFill>
              <a:schemeClr val="tx1"/>
            </a:solidFill>
            <a:round/>
            <a:headEnd type="none" w="sm" len="sm"/>
            <a:tailEnd type="none" w="sm" len="sm"/>
          </a:ln>
        </p:spPr>
        <p:txBody>
          <a:bodyPr wrap="none" anchor="ctr"/>
          <a:lstStyle/>
          <a:p>
            <a:endParaRPr lang="es-MX"/>
          </a:p>
        </p:txBody>
      </p:sp>
      <p:pic>
        <p:nvPicPr>
          <p:cNvPr id="11" name="Picture 4" descr="C:\Users\Gabriela Montes\Desktop\Ehecatl ITYC 2008-2009\2008-11-12 key transparencia\key transparencia 001.jpg"/>
          <p:cNvPicPr>
            <a:picLocks noChangeAspect="1" noChangeArrowheads="1"/>
          </p:cNvPicPr>
          <p:nvPr/>
        </p:nvPicPr>
        <p:blipFill>
          <a:blip r:embed="rId2" cstate="print"/>
          <a:srcRect/>
          <a:stretch>
            <a:fillRect/>
          </a:stretch>
        </p:blipFill>
        <p:spPr bwMode="auto">
          <a:xfrm>
            <a:off x="5687567" y="1479484"/>
            <a:ext cx="1248541" cy="1995409"/>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pic>
        <p:nvPicPr>
          <p:cNvPr id="12" name="Picture 2"/>
          <p:cNvPicPr>
            <a:picLocks noChangeAspect="1" noChangeArrowheads="1"/>
          </p:cNvPicPr>
          <p:nvPr/>
        </p:nvPicPr>
        <p:blipFill>
          <a:blip r:embed="rId3" cstate="print"/>
          <a:srcRect/>
          <a:stretch>
            <a:fillRect/>
          </a:stretch>
        </p:blipFill>
        <p:spPr bwMode="auto">
          <a:xfrm>
            <a:off x="1688281" y="1492701"/>
            <a:ext cx="1302942" cy="1982192"/>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13" name="12 Flecha izquierda y derecha"/>
          <p:cNvSpPr/>
          <p:nvPr/>
        </p:nvSpPr>
        <p:spPr>
          <a:xfrm>
            <a:off x="3419872" y="2276872"/>
            <a:ext cx="2051671" cy="432048"/>
          </a:xfrm>
          <a:prstGeom prst="leftRightArrow">
            <a:avLst/>
          </a:prstGeom>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58"/>
                                        </p:tgtEl>
                                        <p:attrNameLst>
                                          <p:attrName>style.visibility</p:attrName>
                                        </p:attrNameLst>
                                      </p:cBhvr>
                                      <p:to>
                                        <p:strVal val="visible"/>
                                      </p:to>
                                    </p:set>
                                    <p:animEffect transition="in" filter="dissolve">
                                      <p:cBhvr>
                                        <p:cTn id="15" dur="500"/>
                                        <p:tgtEl>
                                          <p:spTgt spid="925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259"/>
                                        </p:tgtEl>
                                        <p:attrNameLst>
                                          <p:attrName>style.visibility</p:attrName>
                                        </p:attrNameLst>
                                      </p:cBhvr>
                                      <p:to>
                                        <p:strVal val="visible"/>
                                      </p:to>
                                    </p:set>
                                    <p:animEffect transition="in" filter="dissolve">
                                      <p:cBhvr>
                                        <p:cTn id="20" dur="500"/>
                                        <p:tgtEl>
                                          <p:spTgt spid="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 grpId="0" animBg="1" autoUpdateAnimBg="0"/>
      <p:bldP spid="9257" grpId="0" animBg="1" autoUpdateAnimBg="0"/>
      <p:bldP spid="9258" grpId="0" autoUpdateAnimBg="0"/>
      <p:bldP spid="925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8" descr="Ver imagen en tamaño completo">
            <a:hlinkClick r:id="rId3"/>
          </p:cNvPr>
          <p:cNvPicPr>
            <a:picLocks noChangeAspect="1" noChangeArrowheads="1"/>
          </p:cNvPicPr>
          <p:nvPr/>
        </p:nvPicPr>
        <p:blipFill>
          <a:blip r:embed="rId4" cstate="print"/>
          <a:srcRect/>
          <a:stretch>
            <a:fillRect/>
          </a:stretch>
        </p:blipFill>
        <p:spPr bwMode="auto">
          <a:xfrm>
            <a:off x="1130300" y="5262563"/>
            <a:ext cx="1479550" cy="1200150"/>
          </a:xfrm>
          <a:prstGeom prst="rect">
            <a:avLst/>
          </a:prstGeom>
          <a:noFill/>
          <a:ln w="9525">
            <a:noFill/>
            <a:miter lim="800000"/>
            <a:headEnd/>
            <a:tailEnd/>
          </a:ln>
        </p:spPr>
      </p:pic>
      <p:pic>
        <p:nvPicPr>
          <p:cNvPr id="217091" name="Picture 6" descr="http://t3.gstatic.com/images?q=tbn:moG_ajm78Ljt6M:http://estaticos01.cache.el-mundo.net/elmundo/imagenes/2009/01/12/1231758205_0.jpg">
            <a:hlinkClick r:id="rId5"/>
          </p:cNvPr>
          <p:cNvPicPr>
            <a:picLocks noChangeAspect="1" noChangeArrowheads="1"/>
          </p:cNvPicPr>
          <p:nvPr/>
        </p:nvPicPr>
        <p:blipFill>
          <a:blip r:embed="rId6" cstate="print"/>
          <a:srcRect/>
          <a:stretch>
            <a:fillRect/>
          </a:stretch>
        </p:blipFill>
        <p:spPr bwMode="auto">
          <a:xfrm>
            <a:off x="1116013" y="3719513"/>
            <a:ext cx="1493837" cy="1147762"/>
          </a:xfrm>
          <a:prstGeom prst="rect">
            <a:avLst/>
          </a:prstGeom>
          <a:noFill/>
          <a:ln w="9525">
            <a:noFill/>
            <a:miter lim="800000"/>
            <a:headEnd/>
            <a:tailEnd/>
          </a:ln>
        </p:spPr>
      </p:pic>
      <p:grpSp>
        <p:nvGrpSpPr>
          <p:cNvPr id="3" name="16 Grupo"/>
          <p:cNvGrpSpPr>
            <a:grpSpLocks/>
          </p:cNvGrpSpPr>
          <p:nvPr/>
        </p:nvGrpSpPr>
        <p:grpSpPr bwMode="auto">
          <a:xfrm>
            <a:off x="1116013" y="1473200"/>
            <a:ext cx="1741487" cy="1379538"/>
            <a:chOff x="76199" y="1153297"/>
            <a:chExt cx="1627699" cy="1204133"/>
          </a:xfrm>
        </p:grpSpPr>
        <p:pic>
          <p:nvPicPr>
            <p:cNvPr id="217095" name="Picture 2" descr="Ver imagen en tamaño completo">
              <a:hlinkClick r:id="rId7"/>
            </p:cNvPr>
            <p:cNvPicPr>
              <a:picLocks noChangeAspect="1" noChangeArrowheads="1"/>
            </p:cNvPicPr>
            <p:nvPr/>
          </p:nvPicPr>
          <p:blipFill>
            <a:blip r:embed="rId8" cstate="print"/>
            <a:srcRect/>
            <a:stretch>
              <a:fillRect/>
            </a:stretch>
          </p:blipFill>
          <p:spPr bwMode="auto">
            <a:xfrm>
              <a:off x="76199" y="1285860"/>
              <a:ext cx="1627699" cy="1071570"/>
            </a:xfrm>
            <a:prstGeom prst="rect">
              <a:avLst/>
            </a:prstGeom>
            <a:noFill/>
            <a:ln w="9525">
              <a:noFill/>
              <a:miter lim="800000"/>
              <a:headEnd/>
              <a:tailEnd/>
            </a:ln>
          </p:spPr>
        </p:pic>
        <p:pic>
          <p:nvPicPr>
            <p:cNvPr id="217096" name="Picture 4" descr="http://t3.gstatic.com/images?q=tbn:DoS7hUDMiIJ8TM:http://www.nopuedocreer.com/quelohayaninventado/wp-content/images/2008/02/candado.jpg">
              <a:hlinkClick r:id="rId9"/>
            </p:cNvPr>
            <p:cNvPicPr>
              <a:picLocks noChangeAspect="1" noChangeArrowheads="1"/>
            </p:cNvPicPr>
            <p:nvPr/>
          </p:nvPicPr>
          <p:blipFill>
            <a:blip r:embed="rId10" cstate="print">
              <a:clrChange>
                <a:clrFrom>
                  <a:srgbClr val="E0E0E0"/>
                </a:clrFrom>
                <a:clrTo>
                  <a:srgbClr val="E0E0E0">
                    <a:alpha val="0"/>
                  </a:srgbClr>
                </a:clrTo>
              </a:clrChange>
            </a:blip>
            <a:srcRect/>
            <a:stretch>
              <a:fillRect/>
            </a:stretch>
          </p:blipFill>
          <p:spPr bwMode="auto">
            <a:xfrm>
              <a:off x="669925" y="1153297"/>
              <a:ext cx="830241" cy="853304"/>
            </a:xfrm>
            <a:prstGeom prst="rect">
              <a:avLst/>
            </a:prstGeom>
            <a:noFill/>
            <a:ln w="9525">
              <a:noFill/>
              <a:miter lim="800000"/>
              <a:headEnd/>
              <a:tailEnd/>
            </a:ln>
          </p:spPr>
        </p:pic>
      </p:grpSp>
      <p:sp>
        <p:nvSpPr>
          <p:cNvPr id="2" name="1 CuadroTexto"/>
          <p:cNvSpPr txBox="1"/>
          <p:nvPr/>
        </p:nvSpPr>
        <p:spPr>
          <a:xfrm>
            <a:off x="1187450" y="85725"/>
            <a:ext cx="7277100" cy="863600"/>
          </a:xfrm>
          <a:prstGeom prst="rect">
            <a:avLst/>
          </a:prstGeom>
          <a:noFill/>
        </p:spPr>
        <p:txBody>
          <a:bodyPr anchor="ctr"/>
          <a:lstStyle/>
          <a:p>
            <a:pPr>
              <a:defRPr/>
            </a:pPr>
            <a:endParaRPr lang="es-MX" sz="20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2800" b="1" dirty="0">
                <a:solidFill>
                  <a:schemeClr val="bg1"/>
                </a:solidFill>
                <a:effectLst>
                  <a:outerShdw blurRad="38100" dist="38100" dir="2700000" algn="tl">
                    <a:srgbClr val="000000">
                      <a:alpha val="43137"/>
                    </a:srgbClr>
                  </a:outerShdw>
                </a:effectLst>
                <a:latin typeface="Calibri" pitchFamily="34" charset="0"/>
              </a:rPr>
              <a:t>Definiciones</a:t>
            </a: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2795588" y="1125538"/>
            <a:ext cx="6024562" cy="5324475"/>
          </a:xfrm>
          <a:prstGeom prst="rect">
            <a:avLst/>
          </a:prstGeom>
          <a:noFill/>
        </p:spPr>
        <p:txBody>
          <a:bodyPr>
            <a:spAutoFit/>
          </a:bodyPr>
          <a:lstStyle/>
          <a:p>
            <a:pPr algn="just">
              <a:lnSpc>
                <a:spcPct val="90000"/>
              </a:lnSpc>
              <a:defRPr/>
            </a:pPr>
            <a:endParaRPr lang="es-MX" sz="2000" b="1" dirty="0">
              <a:solidFill>
                <a:srgbClr val="CC00CC"/>
              </a:solidFill>
              <a:latin typeface="Calibri" pitchFamily="34" charset="0"/>
            </a:endParaRPr>
          </a:p>
          <a:p>
            <a:pPr algn="just">
              <a:lnSpc>
                <a:spcPct val="90000"/>
              </a:lnSpc>
              <a:defRPr/>
            </a:pPr>
            <a:r>
              <a:rPr lang="es-MX" sz="2000" b="1" dirty="0">
                <a:solidFill>
                  <a:schemeClr val="tx2">
                    <a:lumMod val="60000"/>
                    <a:lumOff val="40000"/>
                  </a:schemeClr>
                </a:solidFill>
                <a:latin typeface="Calibri" pitchFamily="34" charset="0"/>
              </a:rPr>
              <a:t>Bloqueo:</a:t>
            </a:r>
            <a:r>
              <a:rPr lang="es-MX" sz="2000" b="1" dirty="0">
                <a:solidFill>
                  <a:srgbClr val="CC00CC"/>
                </a:solidFill>
                <a:latin typeface="Calibri" pitchFamily="34" charset="0"/>
              </a:rPr>
              <a:t> </a:t>
            </a:r>
            <a:r>
              <a:rPr lang="es-MX" sz="2000" dirty="0">
                <a:latin typeface="Calibri" pitchFamily="34" charset="0"/>
              </a:rPr>
              <a:t>conservación de datos personales con el único propósito de determinar posibles responsabilidades en relación con su tratamiento, hasta el plazo, legal o contractual, de prescripción de éstas. Durante dicho periodo, los datos personales no podrán ser objeto de tratamiento y transcurrido éste, se procederá a su eliminación del sistema a que correspondan.</a:t>
            </a:r>
            <a:endParaRPr lang="es-ES" sz="2000" dirty="0">
              <a:latin typeface="Calibri" pitchFamily="34" charset="0"/>
            </a:endParaRPr>
          </a:p>
          <a:p>
            <a:pPr algn="just">
              <a:lnSpc>
                <a:spcPct val="90000"/>
              </a:lnSpc>
              <a:defRPr/>
            </a:pPr>
            <a:endParaRPr lang="es-MX" sz="2000" dirty="0">
              <a:latin typeface="Calibri" pitchFamily="34" charset="0"/>
            </a:endParaRPr>
          </a:p>
          <a:p>
            <a:pPr algn="just">
              <a:lnSpc>
                <a:spcPct val="90000"/>
              </a:lnSpc>
              <a:defRPr/>
            </a:pPr>
            <a:endParaRPr lang="es-MX" sz="2000" dirty="0">
              <a:latin typeface="Calibri" pitchFamily="34" charset="0"/>
            </a:endParaRPr>
          </a:p>
          <a:p>
            <a:pPr algn="just">
              <a:defRPr/>
            </a:pPr>
            <a:r>
              <a:rPr lang="es-MX" sz="2000" b="1" dirty="0">
                <a:solidFill>
                  <a:schemeClr val="tx2">
                    <a:lumMod val="60000"/>
                    <a:lumOff val="40000"/>
                  </a:schemeClr>
                </a:solidFill>
                <a:latin typeface="Calibri" pitchFamily="34" charset="0"/>
              </a:rPr>
              <a:t>Cancelación </a:t>
            </a:r>
            <a:r>
              <a:rPr lang="es-MX" sz="2000" dirty="0">
                <a:solidFill>
                  <a:schemeClr val="tx2">
                    <a:lumMod val="60000"/>
                    <a:lumOff val="40000"/>
                  </a:schemeClr>
                </a:solidFill>
                <a:latin typeface="Calibri" pitchFamily="34" charset="0"/>
              </a:rPr>
              <a:t>: </a:t>
            </a:r>
            <a:r>
              <a:rPr lang="es-MX" sz="2000" dirty="0">
                <a:latin typeface="Calibri" pitchFamily="34" charset="0"/>
              </a:rPr>
              <a:t>Eliminación de determinados datos de un sistema de datos personales previo bloqueo de los mismos</a:t>
            </a:r>
            <a:r>
              <a:rPr lang="es-MX" sz="2000" dirty="0">
                <a:latin typeface="Arial" charset="0"/>
              </a:rPr>
              <a:t>. </a:t>
            </a:r>
          </a:p>
          <a:p>
            <a:pPr algn="just">
              <a:defRPr/>
            </a:pPr>
            <a:endParaRPr lang="es-MX" sz="2000" b="1" dirty="0">
              <a:latin typeface="Calibri" pitchFamily="34" charset="0"/>
            </a:endParaRPr>
          </a:p>
          <a:p>
            <a:pPr algn="just">
              <a:defRPr/>
            </a:pPr>
            <a:endParaRPr lang="es-MX" sz="2000" b="1" dirty="0">
              <a:latin typeface="Calibri" pitchFamily="34" charset="0"/>
            </a:endParaRPr>
          </a:p>
          <a:p>
            <a:pPr algn="just">
              <a:defRPr/>
            </a:pPr>
            <a:r>
              <a:rPr lang="es-MX" sz="2000" b="1" dirty="0">
                <a:solidFill>
                  <a:schemeClr val="tx2">
                    <a:lumMod val="60000"/>
                    <a:lumOff val="40000"/>
                  </a:schemeClr>
                </a:solidFill>
                <a:latin typeface="Calibri" pitchFamily="34" charset="0"/>
              </a:rPr>
              <a:t>Disociación: </a:t>
            </a:r>
            <a:r>
              <a:rPr lang="es-MX" sz="2000" dirty="0">
                <a:latin typeface="Calibri" pitchFamily="34" charset="0"/>
              </a:rPr>
              <a:t>Tratamiento de DP de modo que la información que se obtenga no pueda asociarse a una persona identificada o identificable.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00986" y="1124744"/>
            <a:ext cx="3667125" cy="3143250"/>
          </a:xfrm>
          <a:prstGeom prst="rect">
            <a:avLst/>
          </a:prstGeom>
          <a:solidFill>
            <a:schemeClr val="bg2">
              <a:lumMod val="50000"/>
              <a:alpha val="0"/>
            </a:schemeClr>
          </a:solidFill>
          <a:ln w="9525">
            <a:noFill/>
            <a:miter lim="800000"/>
            <a:headEnd/>
            <a:tailEnd/>
          </a:ln>
        </p:spPr>
      </p:pic>
      <p:sp>
        <p:nvSpPr>
          <p:cNvPr id="4" name="2 Marcador de contenido"/>
          <p:cNvSpPr txBox="1">
            <a:spLocks/>
          </p:cNvSpPr>
          <p:nvPr/>
        </p:nvSpPr>
        <p:spPr>
          <a:xfrm>
            <a:off x="1438582" y="1553356"/>
            <a:ext cx="5214974" cy="1785950"/>
          </a:xfrm>
          <a:prstGeom prst="rect">
            <a:avLst/>
          </a:prstGeom>
          <a:solidFill>
            <a:schemeClr val="bg2">
              <a:lumMod val="10000"/>
            </a:schemeClr>
          </a:solidFill>
          <a:ln>
            <a:noFill/>
          </a:ln>
          <a:scene3d>
            <a:camera prst="orthographicFront"/>
            <a:lightRig rig="threePt" dir="t"/>
          </a:scene3d>
          <a:sp3d>
            <a:bevelT/>
          </a:sp3d>
        </p:spPr>
        <p:txBody>
          <a:bodyPr/>
          <a:lstStyle/>
          <a:p>
            <a:pPr marL="365125" indent="-255588" eaLnBrk="0" hangingPunct="0">
              <a:spcBef>
                <a:spcPts val="400"/>
              </a:spcBef>
              <a:buClr>
                <a:schemeClr val="accent1"/>
              </a:buClr>
              <a:buSzPct val="68000"/>
              <a:buFont typeface="Wingdings" pitchFamily="2" charset="2"/>
              <a:buChar char="Ø"/>
              <a:defRPr/>
            </a:pPr>
            <a:r>
              <a:rPr lang="es-MX" sz="2400" b="1">
                <a:solidFill>
                  <a:schemeClr val="bg1"/>
                </a:solidFill>
                <a:latin typeface="+mn-lt"/>
              </a:rPr>
              <a:t>Fines policiales;</a:t>
            </a:r>
          </a:p>
          <a:p>
            <a:pPr marL="365125" indent="-255588" eaLnBrk="0" hangingPunct="0">
              <a:spcBef>
                <a:spcPts val="400"/>
              </a:spcBef>
              <a:buClr>
                <a:schemeClr val="accent1"/>
              </a:buClr>
              <a:buSzPct val="68000"/>
              <a:buFont typeface="Wingdings" pitchFamily="2" charset="2"/>
              <a:buChar char="Ø"/>
              <a:defRPr/>
            </a:pPr>
            <a:r>
              <a:rPr lang="es-MX" sz="2400" b="1">
                <a:solidFill>
                  <a:schemeClr val="bg1"/>
                </a:solidFill>
                <a:latin typeface="+mn-lt"/>
              </a:rPr>
              <a:t>Para la prevención de conductas delictivas y ;</a:t>
            </a:r>
          </a:p>
          <a:p>
            <a:pPr marL="365125" indent="-255588" eaLnBrk="0" hangingPunct="0">
              <a:spcBef>
                <a:spcPts val="400"/>
              </a:spcBef>
              <a:buClr>
                <a:schemeClr val="accent1"/>
              </a:buClr>
              <a:buSzPct val="68000"/>
              <a:buFont typeface="Wingdings" pitchFamily="2" charset="2"/>
              <a:buChar char="Ø"/>
              <a:defRPr/>
            </a:pPr>
            <a:r>
              <a:rPr lang="es-MX" sz="2400" b="1">
                <a:solidFill>
                  <a:schemeClr val="bg1"/>
                </a:solidFill>
                <a:latin typeface="+mn-lt"/>
              </a:rPr>
              <a:t>En materia tributaria,</a:t>
            </a:r>
            <a:endParaRPr lang="es-MX" sz="2400" b="1" dirty="0">
              <a:solidFill>
                <a:schemeClr val="bg1"/>
              </a:solidFill>
              <a:latin typeface="+mn-lt"/>
            </a:endParaRPr>
          </a:p>
        </p:txBody>
      </p:sp>
      <p:sp>
        <p:nvSpPr>
          <p:cNvPr id="5" name="2 Marcador de contenido"/>
          <p:cNvSpPr txBox="1">
            <a:spLocks/>
          </p:cNvSpPr>
          <p:nvPr/>
        </p:nvSpPr>
        <p:spPr bwMode="auto">
          <a:xfrm>
            <a:off x="2123728" y="4453642"/>
            <a:ext cx="6643734" cy="2071702"/>
          </a:xfrm>
          <a:prstGeom prst="rect">
            <a:avLst/>
          </a:prstGeom>
          <a:solidFill>
            <a:schemeClr val="bg1"/>
          </a:solidFill>
          <a:ln w="9525">
            <a:solidFill>
              <a:schemeClr val="bg2">
                <a:lumMod val="50000"/>
              </a:schemeClr>
            </a:solidFill>
            <a:miter lim="800000"/>
            <a:headEnd/>
            <a:tailEnd/>
          </a:ln>
          <a:scene3d>
            <a:camera prst="orthographicFront"/>
            <a:lightRig rig="threePt" dir="t"/>
          </a:scene3d>
          <a:sp3d>
            <a:bevelT w="152400" h="50800" prst="softRound"/>
          </a:sp3d>
        </p:spPr>
        <p:txBody>
          <a:bodyPr/>
          <a:lstStyle/>
          <a:p>
            <a:pPr marL="342900" indent="12700" algn="just" eaLnBrk="0" hangingPunct="0">
              <a:spcBef>
                <a:spcPct val="20000"/>
              </a:spcBef>
              <a:defRPr/>
            </a:pPr>
            <a:endParaRPr lang="es-MX">
              <a:latin typeface="Gill Sans MT" pitchFamily="34" charset="0"/>
            </a:endParaRPr>
          </a:p>
          <a:p>
            <a:pPr marL="342900" indent="12700" algn="just" eaLnBrk="0" hangingPunct="0">
              <a:spcBef>
                <a:spcPct val="20000"/>
              </a:spcBef>
              <a:defRPr/>
            </a:pPr>
            <a:r>
              <a:rPr lang="es-MX">
                <a:latin typeface="Gill Sans MT" pitchFamily="34" charset="0"/>
              </a:rPr>
              <a:t>En función de los peligros que pudieran derivarse para la defensa del Estado o la seguridad pública, la protección  de los derechos y libertades de terceros o las necesidades de investigaciones.</a:t>
            </a:r>
            <a:endParaRPr lang="es-ES">
              <a:latin typeface="Gill Sans MT" pitchFamily="34" charset="0"/>
            </a:endParaRPr>
          </a:p>
        </p:txBody>
      </p:sp>
      <p:sp>
        <p:nvSpPr>
          <p:cNvPr id="6" name="7 CuadroTexto"/>
          <p:cNvSpPr txBox="1">
            <a:spLocks noChangeArrowheads="1"/>
          </p:cNvSpPr>
          <p:nvPr/>
        </p:nvSpPr>
        <p:spPr bwMode="auto">
          <a:xfrm>
            <a:off x="7153624" y="3977350"/>
            <a:ext cx="1633218" cy="523220"/>
          </a:xfrm>
          <a:prstGeom prst="rect">
            <a:avLst/>
          </a:prstGeom>
          <a:noFill/>
          <a:ln w="9525">
            <a:noFill/>
            <a:miter lim="800000"/>
            <a:headEnd/>
            <a:tailEnd/>
          </a:ln>
        </p:spPr>
        <p:txBody>
          <a:bodyPr wrap="square">
            <a:spAutoFit/>
          </a:bodyPr>
          <a:lstStyle/>
          <a:p>
            <a:pPr>
              <a:defRPr/>
            </a:pPr>
            <a:r>
              <a:rPr lang="es-MX" sz="2800" b="1" dirty="0">
                <a:solidFill>
                  <a:srgbClr val="FF0000"/>
                </a:solidFill>
                <a:latin typeface="Arial" charset="0"/>
              </a:rPr>
              <a:t>ARCO</a:t>
            </a:r>
            <a:endParaRPr lang="es-ES" sz="2800" b="1" dirty="0">
              <a:solidFill>
                <a:srgbClr val="FF0000"/>
              </a:solidFill>
              <a:latin typeface="Arial" charset="0"/>
            </a:endParaRPr>
          </a:p>
        </p:txBody>
      </p:sp>
      <p:sp>
        <p:nvSpPr>
          <p:cNvPr id="7" name="8 Elipse"/>
          <p:cNvSpPr>
            <a:spLocks noChangeArrowheads="1"/>
          </p:cNvSpPr>
          <p:nvPr/>
        </p:nvSpPr>
        <p:spPr bwMode="auto">
          <a:xfrm>
            <a:off x="7078663" y="2285999"/>
            <a:ext cx="1535112" cy="1370013"/>
          </a:xfrm>
          <a:prstGeom prst="ellipse">
            <a:avLst/>
          </a:prstGeom>
          <a:noFill/>
          <a:ln w="38100" algn="ctr">
            <a:solidFill>
              <a:srgbClr val="FF0000"/>
            </a:solidFill>
            <a:round/>
            <a:headEnd/>
            <a:tailEnd/>
          </a:ln>
        </p:spPr>
        <p:txBody>
          <a:bodyPr/>
          <a:lstStyle/>
          <a:p>
            <a:pPr eaLnBrk="0" hangingPunct="0">
              <a:defRPr/>
            </a:pPr>
            <a:endParaRPr lang="es-ES" dirty="0">
              <a:solidFill>
                <a:schemeClr val="tx2">
                  <a:lumMod val="60000"/>
                  <a:lumOff val="40000"/>
                </a:schemeClr>
              </a:solidFill>
              <a:latin typeface="Arial" charset="0"/>
            </a:endParaRPr>
          </a:p>
        </p:txBody>
      </p:sp>
      <p:cxnSp>
        <p:nvCxnSpPr>
          <p:cNvPr id="8" name="10 Conector recto"/>
          <p:cNvCxnSpPr>
            <a:cxnSpLocks noChangeShapeType="1"/>
          </p:cNvCxnSpPr>
          <p:nvPr/>
        </p:nvCxnSpPr>
        <p:spPr bwMode="auto">
          <a:xfrm rot="5400000">
            <a:off x="7137424" y="2493962"/>
            <a:ext cx="1655765" cy="928691"/>
          </a:xfrm>
          <a:prstGeom prst="line">
            <a:avLst/>
          </a:prstGeom>
          <a:noFill/>
          <a:ln w="38100" algn="ctr">
            <a:solidFill>
              <a:srgbClr val="FF0000"/>
            </a:solidFill>
            <a:round/>
            <a:headEnd/>
            <a:tailEnd/>
          </a:ln>
        </p:spPr>
      </p:cxnSp>
      <p:sp>
        <p:nvSpPr>
          <p:cNvPr id="9" name="8 Rectángulo"/>
          <p:cNvSpPr/>
          <p:nvPr/>
        </p:nvSpPr>
        <p:spPr>
          <a:xfrm>
            <a:off x="395536" y="302742"/>
            <a:ext cx="7497762" cy="461962"/>
          </a:xfrm>
          <a:prstGeom prst="rect">
            <a:avLst/>
          </a:prstGeom>
        </p:spPr>
        <p:txBody>
          <a:bodyPr>
            <a:spAutoFit/>
          </a:bodyPr>
          <a:lstStyle/>
          <a:p>
            <a:pPr>
              <a:defRPr/>
            </a:pPr>
            <a:r>
              <a:rPr lang="es-MX" sz="2400" b="1" dirty="0">
                <a:solidFill>
                  <a:schemeClr val="bg1"/>
                </a:solidFill>
                <a:effectLst>
                  <a:outerShdw blurRad="38100" dist="38100" dir="2700000" algn="tl">
                    <a:srgbClr val="000000">
                      <a:alpha val="43137"/>
                    </a:srgbClr>
                  </a:outerShdw>
                </a:effectLst>
                <a:latin typeface="Arial" charset="0"/>
              </a:rPr>
              <a:t>Excepción para ejercicio de los derechos ARCO</a:t>
            </a:r>
            <a:endParaRPr lang="es-MX" sz="24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00138" y="87313"/>
            <a:ext cx="7727950" cy="533400"/>
          </a:xfrm>
          <a:prstGeom prst="rect">
            <a:avLst/>
          </a:prstGeom>
          <a:noFill/>
          <a:ln w="9525">
            <a:noFill/>
            <a:miter lim="800000"/>
            <a:headEnd/>
            <a:tailEnd/>
          </a:ln>
        </p:spPr>
        <p:txBody>
          <a:bodyPr anchor="ctr"/>
          <a:lstStyle/>
          <a:p>
            <a:pPr eaLnBrk="0" hangingPunct="0">
              <a:defRPr/>
            </a:pPr>
            <a:r>
              <a:rPr lang="es-MX" sz="2400" b="1" kern="0" dirty="0">
                <a:solidFill>
                  <a:schemeClr val="bg1"/>
                </a:solidFill>
                <a:effectLst>
                  <a:outerShdw blurRad="38100" dist="38100" dir="2700000" algn="tl">
                    <a:srgbClr val="000000">
                      <a:alpha val="43137"/>
                    </a:srgbClr>
                  </a:outerShdw>
                </a:effectLst>
                <a:latin typeface="+mj-lt"/>
                <a:ea typeface="+mj-ea"/>
              </a:rPr>
              <a:t>Procedimiento para ejercer los derechos ARCO</a:t>
            </a:r>
            <a:endParaRPr lang="es-ES" sz="2400" b="1" kern="0" dirty="0">
              <a:solidFill>
                <a:schemeClr val="bg1"/>
              </a:solidFill>
              <a:effectLst>
                <a:outerShdw blurRad="38100" dist="38100" dir="2700000" algn="tl">
                  <a:srgbClr val="000000">
                    <a:alpha val="43137"/>
                  </a:srgbClr>
                </a:outerShdw>
              </a:effectLst>
              <a:latin typeface="+mj-lt"/>
              <a:ea typeface="+mj-ea"/>
            </a:endParaRPr>
          </a:p>
        </p:txBody>
      </p:sp>
      <p:sp>
        <p:nvSpPr>
          <p:cNvPr id="219140" name="Text Box 71"/>
          <p:cNvSpPr txBox="1">
            <a:spLocks noChangeArrowheads="1"/>
          </p:cNvSpPr>
          <p:nvPr/>
        </p:nvSpPr>
        <p:spPr bwMode="auto">
          <a:xfrm>
            <a:off x="4929188" y="1970732"/>
            <a:ext cx="1571625" cy="738188"/>
          </a:xfrm>
          <a:prstGeom prst="rect">
            <a:avLst/>
          </a:prstGeom>
          <a:noFill/>
          <a:ln w="9525">
            <a:noFill/>
            <a:miter lim="800000"/>
            <a:headEnd/>
            <a:tailEnd/>
          </a:ln>
        </p:spPr>
        <p:txBody>
          <a:bodyPr>
            <a:spAutoFit/>
          </a:bodyPr>
          <a:lstStyle/>
          <a:p>
            <a:pPr algn="ctr"/>
            <a:r>
              <a:rPr lang="es-MX" sz="1400" b="1" dirty="0"/>
              <a:t>Notifica la existencia de una respuesta</a:t>
            </a:r>
          </a:p>
        </p:txBody>
      </p:sp>
      <p:sp>
        <p:nvSpPr>
          <p:cNvPr id="219141" name="Text Box 80"/>
          <p:cNvSpPr txBox="1">
            <a:spLocks noChangeArrowheads="1"/>
          </p:cNvSpPr>
          <p:nvPr/>
        </p:nvSpPr>
        <p:spPr bwMode="auto">
          <a:xfrm>
            <a:off x="323850" y="1127125"/>
            <a:ext cx="1255713" cy="396875"/>
          </a:xfrm>
          <a:prstGeom prst="rect">
            <a:avLst/>
          </a:prstGeom>
          <a:solidFill>
            <a:srgbClr val="171759"/>
          </a:solidFill>
          <a:ln w="9525">
            <a:noFill/>
            <a:miter lim="800000"/>
            <a:headEnd/>
            <a:tailEnd/>
          </a:ln>
        </p:spPr>
        <p:txBody>
          <a:bodyPr wrap="none">
            <a:spAutoFit/>
          </a:bodyPr>
          <a:lstStyle/>
          <a:p>
            <a:r>
              <a:rPr lang="es-MX" sz="2000" b="1">
                <a:solidFill>
                  <a:schemeClr val="bg1"/>
                </a:solidFill>
              </a:rPr>
              <a:t>Solicitud</a:t>
            </a:r>
            <a:endParaRPr lang="es-ES" sz="2000" b="1">
              <a:solidFill>
                <a:schemeClr val="bg1"/>
              </a:solidFill>
            </a:endParaRPr>
          </a:p>
        </p:txBody>
      </p:sp>
      <p:sp>
        <p:nvSpPr>
          <p:cNvPr id="219142" name="Text Box 83"/>
          <p:cNvSpPr txBox="1">
            <a:spLocks noChangeArrowheads="1"/>
          </p:cNvSpPr>
          <p:nvPr/>
        </p:nvSpPr>
        <p:spPr bwMode="auto">
          <a:xfrm>
            <a:off x="6681788" y="1835150"/>
            <a:ext cx="2390775" cy="307975"/>
          </a:xfrm>
          <a:prstGeom prst="rect">
            <a:avLst/>
          </a:prstGeom>
          <a:noFill/>
          <a:ln w="9525">
            <a:noFill/>
            <a:miter lim="800000"/>
            <a:headEnd/>
            <a:tailEnd/>
          </a:ln>
        </p:spPr>
        <p:txBody>
          <a:bodyPr>
            <a:spAutoFit/>
          </a:bodyPr>
          <a:lstStyle/>
          <a:p>
            <a:pPr algn="ctr"/>
            <a:r>
              <a:rPr lang="es-MX" sz="1400" b="1"/>
              <a:t>Entrega los datos</a:t>
            </a:r>
            <a:endParaRPr lang="es-ES" sz="1400" b="1"/>
          </a:p>
        </p:txBody>
      </p:sp>
      <p:grpSp>
        <p:nvGrpSpPr>
          <p:cNvPr id="4" name="Group 106"/>
          <p:cNvGrpSpPr>
            <a:grpSpLocks/>
          </p:cNvGrpSpPr>
          <p:nvPr/>
        </p:nvGrpSpPr>
        <p:grpSpPr bwMode="auto">
          <a:xfrm>
            <a:off x="2819400" y="1484313"/>
            <a:ext cx="1800225" cy="4897437"/>
            <a:chOff x="1701" y="935"/>
            <a:chExt cx="1134" cy="3085"/>
          </a:xfrm>
        </p:grpSpPr>
        <p:sp>
          <p:nvSpPr>
            <p:cNvPr id="219180" name="Rectangle 86"/>
            <p:cNvSpPr>
              <a:spLocks noChangeArrowheads="1"/>
            </p:cNvSpPr>
            <p:nvPr/>
          </p:nvSpPr>
          <p:spPr bwMode="auto">
            <a:xfrm>
              <a:off x="1746" y="935"/>
              <a:ext cx="1043" cy="3085"/>
            </a:xfrm>
            <a:prstGeom prst="rect">
              <a:avLst/>
            </a:prstGeom>
            <a:solidFill>
              <a:schemeClr val="accent1"/>
            </a:solidFill>
            <a:ln w="9525">
              <a:solidFill>
                <a:schemeClr val="tx1"/>
              </a:solidFill>
              <a:miter lim="800000"/>
              <a:headEnd/>
              <a:tailEnd/>
            </a:ln>
          </p:spPr>
          <p:txBody>
            <a:bodyPr wrap="none" anchor="ctr"/>
            <a:lstStyle/>
            <a:p>
              <a:endParaRPr lang="es-MX"/>
            </a:p>
          </p:txBody>
        </p:sp>
        <p:grpSp>
          <p:nvGrpSpPr>
            <p:cNvPr id="5" name="Group 620"/>
            <p:cNvGrpSpPr>
              <a:grpSpLocks/>
            </p:cNvGrpSpPr>
            <p:nvPr/>
          </p:nvGrpSpPr>
          <p:grpSpPr bwMode="auto">
            <a:xfrm flipH="1">
              <a:off x="1872" y="2278"/>
              <a:ext cx="600" cy="562"/>
              <a:chOff x="4497" y="3068"/>
              <a:chExt cx="821" cy="943"/>
            </a:xfrm>
          </p:grpSpPr>
          <p:sp>
            <p:nvSpPr>
              <p:cNvPr id="219184" name="196150 Forma"/>
              <p:cNvSpPr>
                <a:spLocks/>
              </p:cNvSpPr>
              <p:nvPr/>
            </p:nvSpPr>
            <p:spPr bwMode="auto">
              <a:xfrm>
                <a:off x="4497" y="3068"/>
                <a:ext cx="784" cy="714"/>
              </a:xfrm>
              <a:custGeom>
                <a:avLst/>
                <a:gdLst>
                  <a:gd name="T0" fmla="*/ 432 w 784"/>
                  <a:gd name="T1" fmla="*/ 712 h 714"/>
                  <a:gd name="T2" fmla="*/ 490 w 784"/>
                  <a:gd name="T3" fmla="*/ 703 h 714"/>
                  <a:gd name="T4" fmla="*/ 545 w 784"/>
                  <a:gd name="T5" fmla="*/ 685 h 714"/>
                  <a:gd name="T6" fmla="*/ 595 w 784"/>
                  <a:gd name="T7" fmla="*/ 662 h 714"/>
                  <a:gd name="T8" fmla="*/ 642 w 784"/>
                  <a:gd name="T9" fmla="*/ 632 h 714"/>
                  <a:gd name="T10" fmla="*/ 682 w 784"/>
                  <a:gd name="T11" fmla="*/ 597 h 714"/>
                  <a:gd name="T12" fmla="*/ 717 w 784"/>
                  <a:gd name="T13" fmla="*/ 556 h 714"/>
                  <a:gd name="T14" fmla="*/ 745 w 784"/>
                  <a:gd name="T15" fmla="*/ 512 h 714"/>
                  <a:gd name="T16" fmla="*/ 766 w 784"/>
                  <a:gd name="T17" fmla="*/ 463 h 714"/>
                  <a:gd name="T18" fmla="*/ 779 w 784"/>
                  <a:gd name="T19" fmla="*/ 411 h 714"/>
                  <a:gd name="T20" fmla="*/ 784 w 784"/>
                  <a:gd name="T21" fmla="*/ 357 h 714"/>
                  <a:gd name="T22" fmla="*/ 779 w 784"/>
                  <a:gd name="T23" fmla="*/ 303 h 714"/>
                  <a:gd name="T24" fmla="*/ 766 w 784"/>
                  <a:gd name="T25" fmla="*/ 251 h 714"/>
                  <a:gd name="T26" fmla="*/ 745 w 784"/>
                  <a:gd name="T27" fmla="*/ 202 h 714"/>
                  <a:gd name="T28" fmla="*/ 717 w 784"/>
                  <a:gd name="T29" fmla="*/ 158 h 714"/>
                  <a:gd name="T30" fmla="*/ 682 w 784"/>
                  <a:gd name="T31" fmla="*/ 117 h 714"/>
                  <a:gd name="T32" fmla="*/ 642 w 784"/>
                  <a:gd name="T33" fmla="*/ 82 h 714"/>
                  <a:gd name="T34" fmla="*/ 595 w 784"/>
                  <a:gd name="T35" fmla="*/ 52 h 714"/>
                  <a:gd name="T36" fmla="*/ 545 w 784"/>
                  <a:gd name="T37" fmla="*/ 28 h 714"/>
                  <a:gd name="T38" fmla="*/ 490 w 784"/>
                  <a:gd name="T39" fmla="*/ 12 h 714"/>
                  <a:gd name="T40" fmla="*/ 432 w 784"/>
                  <a:gd name="T41" fmla="*/ 2 h 714"/>
                  <a:gd name="T42" fmla="*/ 372 w 784"/>
                  <a:gd name="T43" fmla="*/ 1 h 714"/>
                  <a:gd name="T44" fmla="*/ 313 w 784"/>
                  <a:gd name="T45" fmla="*/ 8 h 714"/>
                  <a:gd name="T46" fmla="*/ 257 w 784"/>
                  <a:gd name="T47" fmla="*/ 22 h 714"/>
                  <a:gd name="T48" fmla="*/ 205 w 784"/>
                  <a:gd name="T49" fmla="*/ 43 h 714"/>
                  <a:gd name="T50" fmla="*/ 158 w 784"/>
                  <a:gd name="T51" fmla="*/ 71 h 714"/>
                  <a:gd name="T52" fmla="*/ 115 w 784"/>
                  <a:gd name="T53" fmla="*/ 105 h 714"/>
                  <a:gd name="T54" fmla="*/ 78 w 784"/>
                  <a:gd name="T55" fmla="*/ 144 h 714"/>
                  <a:gd name="T56" fmla="*/ 47 w 784"/>
                  <a:gd name="T57" fmla="*/ 187 h 714"/>
                  <a:gd name="T58" fmla="*/ 24 w 784"/>
                  <a:gd name="T59" fmla="*/ 235 h 714"/>
                  <a:gd name="T60" fmla="*/ 8 w 784"/>
                  <a:gd name="T61" fmla="*/ 285 h 714"/>
                  <a:gd name="T62" fmla="*/ 1 w 784"/>
                  <a:gd name="T63" fmla="*/ 339 h 714"/>
                  <a:gd name="T64" fmla="*/ 2 w 784"/>
                  <a:gd name="T65" fmla="*/ 393 h 714"/>
                  <a:gd name="T66" fmla="*/ 12 w 784"/>
                  <a:gd name="T67" fmla="*/ 446 h 714"/>
                  <a:gd name="T68" fmla="*/ 31 w 784"/>
                  <a:gd name="T69" fmla="*/ 496 h 714"/>
                  <a:gd name="T70" fmla="*/ 57 w 784"/>
                  <a:gd name="T71" fmla="*/ 542 h 714"/>
                  <a:gd name="T72" fmla="*/ 90 w 784"/>
                  <a:gd name="T73" fmla="*/ 584 h 714"/>
                  <a:gd name="T74" fmla="*/ 128 w 784"/>
                  <a:gd name="T75" fmla="*/ 621 h 714"/>
                  <a:gd name="T76" fmla="*/ 173 w 784"/>
                  <a:gd name="T77" fmla="*/ 653 h 714"/>
                  <a:gd name="T78" fmla="*/ 222 w 784"/>
                  <a:gd name="T79" fmla="*/ 679 h 714"/>
                  <a:gd name="T80" fmla="*/ 275 w 784"/>
                  <a:gd name="T81" fmla="*/ 698 h 714"/>
                  <a:gd name="T82" fmla="*/ 332 w 784"/>
                  <a:gd name="T83" fmla="*/ 710 h 714"/>
                  <a:gd name="T84" fmla="*/ 392 w 784"/>
                  <a:gd name="T85" fmla="*/ 714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14"/>
                  <a:gd name="T131" fmla="*/ 784 w 784"/>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14">
                    <a:moveTo>
                      <a:pt x="392" y="714"/>
                    </a:moveTo>
                    <a:lnTo>
                      <a:pt x="412" y="713"/>
                    </a:lnTo>
                    <a:lnTo>
                      <a:pt x="432" y="712"/>
                    </a:lnTo>
                    <a:lnTo>
                      <a:pt x="452" y="710"/>
                    </a:lnTo>
                    <a:lnTo>
                      <a:pt x="471" y="706"/>
                    </a:lnTo>
                    <a:lnTo>
                      <a:pt x="490" y="703"/>
                    </a:lnTo>
                    <a:lnTo>
                      <a:pt x="509" y="698"/>
                    </a:lnTo>
                    <a:lnTo>
                      <a:pt x="527" y="692"/>
                    </a:lnTo>
                    <a:lnTo>
                      <a:pt x="545" y="685"/>
                    </a:lnTo>
                    <a:lnTo>
                      <a:pt x="562" y="679"/>
                    </a:lnTo>
                    <a:lnTo>
                      <a:pt x="579" y="671"/>
                    </a:lnTo>
                    <a:lnTo>
                      <a:pt x="595" y="662"/>
                    </a:lnTo>
                    <a:lnTo>
                      <a:pt x="611" y="653"/>
                    </a:lnTo>
                    <a:lnTo>
                      <a:pt x="626" y="643"/>
                    </a:lnTo>
                    <a:lnTo>
                      <a:pt x="642" y="632"/>
                    </a:lnTo>
                    <a:lnTo>
                      <a:pt x="656" y="621"/>
                    </a:lnTo>
                    <a:lnTo>
                      <a:pt x="669" y="609"/>
                    </a:lnTo>
                    <a:lnTo>
                      <a:pt x="682" y="597"/>
                    </a:lnTo>
                    <a:lnTo>
                      <a:pt x="694" y="584"/>
                    </a:lnTo>
                    <a:lnTo>
                      <a:pt x="706" y="570"/>
                    </a:lnTo>
                    <a:lnTo>
                      <a:pt x="717" y="556"/>
                    </a:lnTo>
                    <a:lnTo>
                      <a:pt x="727" y="542"/>
                    </a:lnTo>
                    <a:lnTo>
                      <a:pt x="737" y="527"/>
                    </a:lnTo>
                    <a:lnTo>
                      <a:pt x="745" y="512"/>
                    </a:lnTo>
                    <a:lnTo>
                      <a:pt x="754" y="496"/>
                    </a:lnTo>
                    <a:lnTo>
                      <a:pt x="760" y="480"/>
                    </a:lnTo>
                    <a:lnTo>
                      <a:pt x="766" y="463"/>
                    </a:lnTo>
                    <a:lnTo>
                      <a:pt x="772" y="446"/>
                    </a:lnTo>
                    <a:lnTo>
                      <a:pt x="776" y="429"/>
                    </a:lnTo>
                    <a:lnTo>
                      <a:pt x="779" y="411"/>
                    </a:lnTo>
                    <a:lnTo>
                      <a:pt x="782" y="393"/>
                    </a:lnTo>
                    <a:lnTo>
                      <a:pt x="783" y="376"/>
                    </a:lnTo>
                    <a:lnTo>
                      <a:pt x="784" y="357"/>
                    </a:lnTo>
                    <a:lnTo>
                      <a:pt x="783" y="339"/>
                    </a:lnTo>
                    <a:lnTo>
                      <a:pt x="782" y="321"/>
                    </a:lnTo>
                    <a:lnTo>
                      <a:pt x="779" y="303"/>
                    </a:lnTo>
                    <a:lnTo>
                      <a:pt x="776" y="285"/>
                    </a:lnTo>
                    <a:lnTo>
                      <a:pt x="772" y="268"/>
                    </a:lnTo>
                    <a:lnTo>
                      <a:pt x="766" y="251"/>
                    </a:lnTo>
                    <a:lnTo>
                      <a:pt x="760" y="235"/>
                    </a:lnTo>
                    <a:lnTo>
                      <a:pt x="754" y="218"/>
                    </a:lnTo>
                    <a:lnTo>
                      <a:pt x="745" y="202"/>
                    </a:lnTo>
                    <a:lnTo>
                      <a:pt x="737" y="187"/>
                    </a:lnTo>
                    <a:lnTo>
                      <a:pt x="727" y="172"/>
                    </a:lnTo>
                    <a:lnTo>
                      <a:pt x="717" y="158"/>
                    </a:lnTo>
                    <a:lnTo>
                      <a:pt x="706" y="144"/>
                    </a:lnTo>
                    <a:lnTo>
                      <a:pt x="694" y="130"/>
                    </a:lnTo>
                    <a:lnTo>
                      <a:pt x="682" y="117"/>
                    </a:lnTo>
                    <a:lnTo>
                      <a:pt x="669" y="105"/>
                    </a:lnTo>
                    <a:lnTo>
                      <a:pt x="656" y="93"/>
                    </a:lnTo>
                    <a:lnTo>
                      <a:pt x="642" y="82"/>
                    </a:lnTo>
                    <a:lnTo>
                      <a:pt x="626" y="71"/>
                    </a:lnTo>
                    <a:lnTo>
                      <a:pt x="611" y="61"/>
                    </a:lnTo>
                    <a:lnTo>
                      <a:pt x="595" y="52"/>
                    </a:lnTo>
                    <a:lnTo>
                      <a:pt x="579" y="43"/>
                    </a:lnTo>
                    <a:lnTo>
                      <a:pt x="562" y="35"/>
                    </a:lnTo>
                    <a:lnTo>
                      <a:pt x="545" y="28"/>
                    </a:lnTo>
                    <a:lnTo>
                      <a:pt x="527" y="22"/>
                    </a:lnTo>
                    <a:lnTo>
                      <a:pt x="509" y="16"/>
                    </a:lnTo>
                    <a:lnTo>
                      <a:pt x="490" y="12"/>
                    </a:lnTo>
                    <a:lnTo>
                      <a:pt x="471" y="8"/>
                    </a:lnTo>
                    <a:lnTo>
                      <a:pt x="452" y="4"/>
                    </a:lnTo>
                    <a:lnTo>
                      <a:pt x="432" y="2"/>
                    </a:lnTo>
                    <a:lnTo>
                      <a:pt x="412" y="1"/>
                    </a:lnTo>
                    <a:lnTo>
                      <a:pt x="392" y="0"/>
                    </a:lnTo>
                    <a:lnTo>
                      <a:pt x="372" y="1"/>
                    </a:lnTo>
                    <a:lnTo>
                      <a:pt x="352" y="2"/>
                    </a:lnTo>
                    <a:lnTo>
                      <a:pt x="332" y="4"/>
                    </a:lnTo>
                    <a:lnTo>
                      <a:pt x="313" y="8"/>
                    </a:lnTo>
                    <a:lnTo>
                      <a:pt x="294" y="12"/>
                    </a:lnTo>
                    <a:lnTo>
                      <a:pt x="275" y="16"/>
                    </a:lnTo>
                    <a:lnTo>
                      <a:pt x="257" y="22"/>
                    </a:lnTo>
                    <a:lnTo>
                      <a:pt x="240" y="28"/>
                    </a:lnTo>
                    <a:lnTo>
                      <a:pt x="222" y="35"/>
                    </a:lnTo>
                    <a:lnTo>
                      <a:pt x="205" y="43"/>
                    </a:lnTo>
                    <a:lnTo>
                      <a:pt x="189" y="52"/>
                    </a:lnTo>
                    <a:lnTo>
                      <a:pt x="173" y="61"/>
                    </a:lnTo>
                    <a:lnTo>
                      <a:pt x="158" y="71"/>
                    </a:lnTo>
                    <a:lnTo>
                      <a:pt x="143" y="82"/>
                    </a:lnTo>
                    <a:lnTo>
                      <a:pt x="128" y="93"/>
                    </a:lnTo>
                    <a:lnTo>
                      <a:pt x="115" y="105"/>
                    </a:lnTo>
                    <a:lnTo>
                      <a:pt x="102" y="117"/>
                    </a:lnTo>
                    <a:lnTo>
                      <a:pt x="90" y="130"/>
                    </a:lnTo>
                    <a:lnTo>
                      <a:pt x="78" y="144"/>
                    </a:lnTo>
                    <a:lnTo>
                      <a:pt x="67" y="158"/>
                    </a:lnTo>
                    <a:lnTo>
                      <a:pt x="57" y="172"/>
                    </a:lnTo>
                    <a:lnTo>
                      <a:pt x="47" y="187"/>
                    </a:lnTo>
                    <a:lnTo>
                      <a:pt x="39" y="202"/>
                    </a:lnTo>
                    <a:lnTo>
                      <a:pt x="31" y="218"/>
                    </a:lnTo>
                    <a:lnTo>
                      <a:pt x="24" y="235"/>
                    </a:lnTo>
                    <a:lnTo>
                      <a:pt x="18" y="251"/>
                    </a:lnTo>
                    <a:lnTo>
                      <a:pt x="12" y="268"/>
                    </a:lnTo>
                    <a:lnTo>
                      <a:pt x="8" y="285"/>
                    </a:lnTo>
                    <a:lnTo>
                      <a:pt x="5" y="303"/>
                    </a:lnTo>
                    <a:lnTo>
                      <a:pt x="2" y="321"/>
                    </a:lnTo>
                    <a:lnTo>
                      <a:pt x="1" y="339"/>
                    </a:lnTo>
                    <a:lnTo>
                      <a:pt x="0" y="357"/>
                    </a:lnTo>
                    <a:lnTo>
                      <a:pt x="1" y="376"/>
                    </a:lnTo>
                    <a:lnTo>
                      <a:pt x="2" y="393"/>
                    </a:lnTo>
                    <a:lnTo>
                      <a:pt x="5" y="411"/>
                    </a:lnTo>
                    <a:lnTo>
                      <a:pt x="8" y="429"/>
                    </a:lnTo>
                    <a:lnTo>
                      <a:pt x="12" y="446"/>
                    </a:lnTo>
                    <a:lnTo>
                      <a:pt x="18" y="463"/>
                    </a:lnTo>
                    <a:lnTo>
                      <a:pt x="24" y="480"/>
                    </a:lnTo>
                    <a:lnTo>
                      <a:pt x="31" y="496"/>
                    </a:lnTo>
                    <a:lnTo>
                      <a:pt x="39" y="512"/>
                    </a:lnTo>
                    <a:lnTo>
                      <a:pt x="47" y="527"/>
                    </a:lnTo>
                    <a:lnTo>
                      <a:pt x="57" y="542"/>
                    </a:lnTo>
                    <a:lnTo>
                      <a:pt x="67" y="556"/>
                    </a:lnTo>
                    <a:lnTo>
                      <a:pt x="78" y="570"/>
                    </a:lnTo>
                    <a:lnTo>
                      <a:pt x="90" y="584"/>
                    </a:lnTo>
                    <a:lnTo>
                      <a:pt x="102" y="597"/>
                    </a:lnTo>
                    <a:lnTo>
                      <a:pt x="115" y="609"/>
                    </a:lnTo>
                    <a:lnTo>
                      <a:pt x="128" y="621"/>
                    </a:lnTo>
                    <a:lnTo>
                      <a:pt x="143" y="632"/>
                    </a:lnTo>
                    <a:lnTo>
                      <a:pt x="158" y="643"/>
                    </a:lnTo>
                    <a:lnTo>
                      <a:pt x="173" y="653"/>
                    </a:lnTo>
                    <a:lnTo>
                      <a:pt x="189" y="662"/>
                    </a:lnTo>
                    <a:lnTo>
                      <a:pt x="205" y="671"/>
                    </a:lnTo>
                    <a:lnTo>
                      <a:pt x="222" y="679"/>
                    </a:lnTo>
                    <a:lnTo>
                      <a:pt x="240" y="685"/>
                    </a:lnTo>
                    <a:lnTo>
                      <a:pt x="257" y="692"/>
                    </a:lnTo>
                    <a:lnTo>
                      <a:pt x="275" y="698"/>
                    </a:lnTo>
                    <a:lnTo>
                      <a:pt x="294" y="703"/>
                    </a:lnTo>
                    <a:lnTo>
                      <a:pt x="313" y="706"/>
                    </a:lnTo>
                    <a:lnTo>
                      <a:pt x="332" y="710"/>
                    </a:lnTo>
                    <a:lnTo>
                      <a:pt x="352" y="712"/>
                    </a:lnTo>
                    <a:lnTo>
                      <a:pt x="372" y="713"/>
                    </a:lnTo>
                    <a:lnTo>
                      <a:pt x="392" y="714"/>
                    </a:lnTo>
                    <a:close/>
                  </a:path>
                </a:pathLst>
              </a:custGeom>
              <a:solidFill>
                <a:srgbClr val="B2D1B2"/>
              </a:solidFill>
              <a:ln w="9525">
                <a:noFill/>
                <a:miter lim="800000"/>
                <a:headEnd/>
                <a:tailEnd/>
              </a:ln>
            </p:spPr>
            <p:txBody>
              <a:bodyPr/>
              <a:lstStyle/>
              <a:p>
                <a:endParaRPr lang="es-MX"/>
              </a:p>
            </p:txBody>
          </p:sp>
          <p:sp>
            <p:nvSpPr>
              <p:cNvPr id="219185" name="196151 Forma"/>
              <p:cNvSpPr>
                <a:spLocks/>
              </p:cNvSpPr>
              <p:nvPr/>
            </p:nvSpPr>
            <p:spPr bwMode="auto">
              <a:xfrm>
                <a:off x="4502" y="3072"/>
                <a:ext cx="774" cy="706"/>
              </a:xfrm>
              <a:custGeom>
                <a:avLst/>
                <a:gdLst>
                  <a:gd name="T0" fmla="*/ 427 w 774"/>
                  <a:gd name="T1" fmla="*/ 704 h 706"/>
                  <a:gd name="T2" fmla="*/ 484 w 774"/>
                  <a:gd name="T3" fmla="*/ 695 h 706"/>
                  <a:gd name="T4" fmla="*/ 538 w 774"/>
                  <a:gd name="T5" fmla="*/ 678 h 706"/>
                  <a:gd name="T6" fmla="*/ 588 w 774"/>
                  <a:gd name="T7" fmla="*/ 654 h 706"/>
                  <a:gd name="T8" fmla="*/ 634 w 774"/>
                  <a:gd name="T9" fmla="*/ 625 h 706"/>
                  <a:gd name="T10" fmla="*/ 674 w 774"/>
                  <a:gd name="T11" fmla="*/ 590 h 706"/>
                  <a:gd name="T12" fmla="*/ 708 w 774"/>
                  <a:gd name="T13" fmla="*/ 550 h 706"/>
                  <a:gd name="T14" fmla="*/ 736 w 774"/>
                  <a:gd name="T15" fmla="*/ 506 h 706"/>
                  <a:gd name="T16" fmla="*/ 757 w 774"/>
                  <a:gd name="T17" fmla="*/ 458 h 706"/>
                  <a:gd name="T18" fmla="*/ 770 w 774"/>
                  <a:gd name="T19" fmla="*/ 407 h 706"/>
                  <a:gd name="T20" fmla="*/ 774 w 774"/>
                  <a:gd name="T21" fmla="*/ 353 h 706"/>
                  <a:gd name="T22" fmla="*/ 770 w 774"/>
                  <a:gd name="T23" fmla="*/ 300 h 706"/>
                  <a:gd name="T24" fmla="*/ 757 w 774"/>
                  <a:gd name="T25" fmla="*/ 248 h 706"/>
                  <a:gd name="T26" fmla="*/ 736 w 774"/>
                  <a:gd name="T27" fmla="*/ 200 h 706"/>
                  <a:gd name="T28" fmla="*/ 708 w 774"/>
                  <a:gd name="T29" fmla="*/ 156 h 706"/>
                  <a:gd name="T30" fmla="*/ 674 w 774"/>
                  <a:gd name="T31" fmla="*/ 116 h 706"/>
                  <a:gd name="T32" fmla="*/ 634 w 774"/>
                  <a:gd name="T33" fmla="*/ 81 h 706"/>
                  <a:gd name="T34" fmla="*/ 588 w 774"/>
                  <a:gd name="T35" fmla="*/ 51 h 706"/>
                  <a:gd name="T36" fmla="*/ 538 w 774"/>
                  <a:gd name="T37" fmla="*/ 28 h 706"/>
                  <a:gd name="T38" fmla="*/ 484 w 774"/>
                  <a:gd name="T39" fmla="*/ 11 h 706"/>
                  <a:gd name="T40" fmla="*/ 427 w 774"/>
                  <a:gd name="T41" fmla="*/ 2 h 706"/>
                  <a:gd name="T42" fmla="*/ 367 w 774"/>
                  <a:gd name="T43" fmla="*/ 1 h 706"/>
                  <a:gd name="T44" fmla="*/ 309 w 774"/>
                  <a:gd name="T45" fmla="*/ 7 h 706"/>
                  <a:gd name="T46" fmla="*/ 254 w 774"/>
                  <a:gd name="T47" fmla="*/ 21 h 706"/>
                  <a:gd name="T48" fmla="*/ 202 w 774"/>
                  <a:gd name="T49" fmla="*/ 43 h 706"/>
                  <a:gd name="T50" fmla="*/ 156 w 774"/>
                  <a:gd name="T51" fmla="*/ 70 h 706"/>
                  <a:gd name="T52" fmla="*/ 113 w 774"/>
                  <a:gd name="T53" fmla="*/ 104 h 706"/>
                  <a:gd name="T54" fmla="*/ 76 w 774"/>
                  <a:gd name="T55" fmla="*/ 142 h 706"/>
                  <a:gd name="T56" fmla="*/ 47 w 774"/>
                  <a:gd name="T57" fmla="*/ 185 h 706"/>
                  <a:gd name="T58" fmla="*/ 23 w 774"/>
                  <a:gd name="T59" fmla="*/ 232 h 706"/>
                  <a:gd name="T60" fmla="*/ 7 w 774"/>
                  <a:gd name="T61" fmla="*/ 282 h 706"/>
                  <a:gd name="T62" fmla="*/ 0 w 774"/>
                  <a:gd name="T63" fmla="*/ 335 h 706"/>
                  <a:gd name="T64" fmla="*/ 1 w 774"/>
                  <a:gd name="T65" fmla="*/ 389 h 706"/>
                  <a:gd name="T66" fmla="*/ 12 w 774"/>
                  <a:gd name="T67" fmla="*/ 441 h 706"/>
                  <a:gd name="T68" fmla="*/ 30 w 774"/>
                  <a:gd name="T69" fmla="*/ 490 h 706"/>
                  <a:gd name="T70" fmla="*/ 56 w 774"/>
                  <a:gd name="T71" fmla="*/ 536 h 706"/>
                  <a:gd name="T72" fmla="*/ 88 w 774"/>
                  <a:gd name="T73" fmla="*/ 577 h 706"/>
                  <a:gd name="T74" fmla="*/ 127 w 774"/>
                  <a:gd name="T75" fmla="*/ 614 h 706"/>
                  <a:gd name="T76" fmla="*/ 170 w 774"/>
                  <a:gd name="T77" fmla="*/ 645 h 706"/>
                  <a:gd name="T78" fmla="*/ 219 w 774"/>
                  <a:gd name="T79" fmla="*/ 671 h 706"/>
                  <a:gd name="T80" fmla="*/ 272 w 774"/>
                  <a:gd name="T81" fmla="*/ 690 h 706"/>
                  <a:gd name="T82" fmla="*/ 328 w 774"/>
                  <a:gd name="T83" fmla="*/ 702 h 706"/>
                  <a:gd name="T84" fmla="*/ 387 w 774"/>
                  <a:gd name="T85" fmla="*/ 706 h 7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4"/>
                  <a:gd name="T130" fmla="*/ 0 h 706"/>
                  <a:gd name="T131" fmla="*/ 774 w 774"/>
                  <a:gd name="T132" fmla="*/ 706 h 7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4" h="706">
                    <a:moveTo>
                      <a:pt x="387" y="706"/>
                    </a:moveTo>
                    <a:lnTo>
                      <a:pt x="407" y="705"/>
                    </a:lnTo>
                    <a:lnTo>
                      <a:pt x="427" y="704"/>
                    </a:lnTo>
                    <a:lnTo>
                      <a:pt x="446" y="702"/>
                    </a:lnTo>
                    <a:lnTo>
                      <a:pt x="465" y="699"/>
                    </a:lnTo>
                    <a:lnTo>
                      <a:pt x="484" y="695"/>
                    </a:lnTo>
                    <a:lnTo>
                      <a:pt x="502" y="690"/>
                    </a:lnTo>
                    <a:lnTo>
                      <a:pt x="521" y="684"/>
                    </a:lnTo>
                    <a:lnTo>
                      <a:pt x="538" y="678"/>
                    </a:lnTo>
                    <a:lnTo>
                      <a:pt x="555" y="671"/>
                    </a:lnTo>
                    <a:lnTo>
                      <a:pt x="572" y="663"/>
                    </a:lnTo>
                    <a:lnTo>
                      <a:pt x="588" y="654"/>
                    </a:lnTo>
                    <a:lnTo>
                      <a:pt x="604" y="645"/>
                    </a:lnTo>
                    <a:lnTo>
                      <a:pt x="619" y="635"/>
                    </a:lnTo>
                    <a:lnTo>
                      <a:pt x="634" y="625"/>
                    </a:lnTo>
                    <a:lnTo>
                      <a:pt x="648" y="614"/>
                    </a:lnTo>
                    <a:lnTo>
                      <a:pt x="661" y="603"/>
                    </a:lnTo>
                    <a:lnTo>
                      <a:pt x="674" y="590"/>
                    </a:lnTo>
                    <a:lnTo>
                      <a:pt x="686" y="577"/>
                    </a:lnTo>
                    <a:lnTo>
                      <a:pt x="698" y="564"/>
                    </a:lnTo>
                    <a:lnTo>
                      <a:pt x="708" y="550"/>
                    </a:lnTo>
                    <a:lnTo>
                      <a:pt x="719" y="536"/>
                    </a:lnTo>
                    <a:lnTo>
                      <a:pt x="727" y="521"/>
                    </a:lnTo>
                    <a:lnTo>
                      <a:pt x="736" y="506"/>
                    </a:lnTo>
                    <a:lnTo>
                      <a:pt x="744" y="490"/>
                    </a:lnTo>
                    <a:lnTo>
                      <a:pt x="751" y="474"/>
                    </a:lnTo>
                    <a:lnTo>
                      <a:pt x="757" y="458"/>
                    </a:lnTo>
                    <a:lnTo>
                      <a:pt x="762" y="441"/>
                    </a:lnTo>
                    <a:lnTo>
                      <a:pt x="767" y="424"/>
                    </a:lnTo>
                    <a:lnTo>
                      <a:pt x="770" y="407"/>
                    </a:lnTo>
                    <a:lnTo>
                      <a:pt x="773" y="389"/>
                    </a:lnTo>
                    <a:lnTo>
                      <a:pt x="774" y="371"/>
                    </a:lnTo>
                    <a:lnTo>
                      <a:pt x="774" y="353"/>
                    </a:lnTo>
                    <a:lnTo>
                      <a:pt x="774" y="335"/>
                    </a:lnTo>
                    <a:lnTo>
                      <a:pt x="773" y="317"/>
                    </a:lnTo>
                    <a:lnTo>
                      <a:pt x="770" y="300"/>
                    </a:lnTo>
                    <a:lnTo>
                      <a:pt x="767" y="282"/>
                    </a:lnTo>
                    <a:lnTo>
                      <a:pt x="762" y="265"/>
                    </a:lnTo>
                    <a:lnTo>
                      <a:pt x="757" y="248"/>
                    </a:lnTo>
                    <a:lnTo>
                      <a:pt x="751" y="232"/>
                    </a:lnTo>
                    <a:lnTo>
                      <a:pt x="744" y="216"/>
                    </a:lnTo>
                    <a:lnTo>
                      <a:pt x="736" y="200"/>
                    </a:lnTo>
                    <a:lnTo>
                      <a:pt x="727" y="185"/>
                    </a:lnTo>
                    <a:lnTo>
                      <a:pt x="719" y="170"/>
                    </a:lnTo>
                    <a:lnTo>
                      <a:pt x="708" y="156"/>
                    </a:lnTo>
                    <a:lnTo>
                      <a:pt x="698" y="142"/>
                    </a:lnTo>
                    <a:lnTo>
                      <a:pt x="686" y="129"/>
                    </a:lnTo>
                    <a:lnTo>
                      <a:pt x="674" y="116"/>
                    </a:lnTo>
                    <a:lnTo>
                      <a:pt x="661" y="104"/>
                    </a:lnTo>
                    <a:lnTo>
                      <a:pt x="648" y="92"/>
                    </a:lnTo>
                    <a:lnTo>
                      <a:pt x="634" y="81"/>
                    </a:lnTo>
                    <a:lnTo>
                      <a:pt x="619" y="70"/>
                    </a:lnTo>
                    <a:lnTo>
                      <a:pt x="604" y="61"/>
                    </a:lnTo>
                    <a:lnTo>
                      <a:pt x="588" y="51"/>
                    </a:lnTo>
                    <a:lnTo>
                      <a:pt x="572" y="43"/>
                    </a:lnTo>
                    <a:lnTo>
                      <a:pt x="555" y="35"/>
                    </a:lnTo>
                    <a:lnTo>
                      <a:pt x="538" y="28"/>
                    </a:lnTo>
                    <a:lnTo>
                      <a:pt x="521" y="21"/>
                    </a:lnTo>
                    <a:lnTo>
                      <a:pt x="502" y="16"/>
                    </a:lnTo>
                    <a:lnTo>
                      <a:pt x="484" y="11"/>
                    </a:lnTo>
                    <a:lnTo>
                      <a:pt x="465" y="7"/>
                    </a:lnTo>
                    <a:lnTo>
                      <a:pt x="446" y="4"/>
                    </a:lnTo>
                    <a:lnTo>
                      <a:pt x="427" y="2"/>
                    </a:lnTo>
                    <a:lnTo>
                      <a:pt x="407" y="1"/>
                    </a:lnTo>
                    <a:lnTo>
                      <a:pt x="387" y="0"/>
                    </a:lnTo>
                    <a:lnTo>
                      <a:pt x="367" y="1"/>
                    </a:lnTo>
                    <a:lnTo>
                      <a:pt x="347" y="2"/>
                    </a:lnTo>
                    <a:lnTo>
                      <a:pt x="328" y="4"/>
                    </a:lnTo>
                    <a:lnTo>
                      <a:pt x="309" y="7"/>
                    </a:lnTo>
                    <a:lnTo>
                      <a:pt x="290" y="11"/>
                    </a:lnTo>
                    <a:lnTo>
                      <a:pt x="272" y="16"/>
                    </a:lnTo>
                    <a:lnTo>
                      <a:pt x="254" y="21"/>
                    </a:lnTo>
                    <a:lnTo>
                      <a:pt x="236" y="28"/>
                    </a:lnTo>
                    <a:lnTo>
                      <a:pt x="219" y="35"/>
                    </a:lnTo>
                    <a:lnTo>
                      <a:pt x="202" y="43"/>
                    </a:lnTo>
                    <a:lnTo>
                      <a:pt x="186" y="51"/>
                    </a:lnTo>
                    <a:lnTo>
                      <a:pt x="170" y="61"/>
                    </a:lnTo>
                    <a:lnTo>
                      <a:pt x="156" y="70"/>
                    </a:lnTo>
                    <a:lnTo>
                      <a:pt x="141" y="81"/>
                    </a:lnTo>
                    <a:lnTo>
                      <a:pt x="127" y="92"/>
                    </a:lnTo>
                    <a:lnTo>
                      <a:pt x="113" y="104"/>
                    </a:lnTo>
                    <a:lnTo>
                      <a:pt x="100" y="116"/>
                    </a:lnTo>
                    <a:lnTo>
                      <a:pt x="88" y="129"/>
                    </a:lnTo>
                    <a:lnTo>
                      <a:pt x="76" y="142"/>
                    </a:lnTo>
                    <a:lnTo>
                      <a:pt x="66" y="156"/>
                    </a:lnTo>
                    <a:lnTo>
                      <a:pt x="56" y="170"/>
                    </a:lnTo>
                    <a:lnTo>
                      <a:pt x="47" y="185"/>
                    </a:lnTo>
                    <a:lnTo>
                      <a:pt x="38" y="200"/>
                    </a:lnTo>
                    <a:lnTo>
                      <a:pt x="30" y="216"/>
                    </a:lnTo>
                    <a:lnTo>
                      <a:pt x="23" y="232"/>
                    </a:lnTo>
                    <a:lnTo>
                      <a:pt x="17" y="248"/>
                    </a:lnTo>
                    <a:lnTo>
                      <a:pt x="12" y="265"/>
                    </a:lnTo>
                    <a:lnTo>
                      <a:pt x="7" y="282"/>
                    </a:lnTo>
                    <a:lnTo>
                      <a:pt x="4" y="300"/>
                    </a:lnTo>
                    <a:lnTo>
                      <a:pt x="1" y="317"/>
                    </a:lnTo>
                    <a:lnTo>
                      <a:pt x="0" y="335"/>
                    </a:lnTo>
                    <a:lnTo>
                      <a:pt x="0" y="353"/>
                    </a:lnTo>
                    <a:lnTo>
                      <a:pt x="0" y="371"/>
                    </a:lnTo>
                    <a:lnTo>
                      <a:pt x="1" y="389"/>
                    </a:lnTo>
                    <a:lnTo>
                      <a:pt x="4" y="407"/>
                    </a:lnTo>
                    <a:lnTo>
                      <a:pt x="7" y="424"/>
                    </a:lnTo>
                    <a:lnTo>
                      <a:pt x="12" y="441"/>
                    </a:lnTo>
                    <a:lnTo>
                      <a:pt x="17" y="458"/>
                    </a:lnTo>
                    <a:lnTo>
                      <a:pt x="23" y="474"/>
                    </a:lnTo>
                    <a:lnTo>
                      <a:pt x="30" y="490"/>
                    </a:lnTo>
                    <a:lnTo>
                      <a:pt x="38" y="506"/>
                    </a:lnTo>
                    <a:lnTo>
                      <a:pt x="47" y="521"/>
                    </a:lnTo>
                    <a:lnTo>
                      <a:pt x="56" y="536"/>
                    </a:lnTo>
                    <a:lnTo>
                      <a:pt x="66" y="550"/>
                    </a:lnTo>
                    <a:lnTo>
                      <a:pt x="76" y="564"/>
                    </a:lnTo>
                    <a:lnTo>
                      <a:pt x="88" y="577"/>
                    </a:lnTo>
                    <a:lnTo>
                      <a:pt x="100" y="590"/>
                    </a:lnTo>
                    <a:lnTo>
                      <a:pt x="113" y="603"/>
                    </a:lnTo>
                    <a:lnTo>
                      <a:pt x="127" y="614"/>
                    </a:lnTo>
                    <a:lnTo>
                      <a:pt x="141" y="625"/>
                    </a:lnTo>
                    <a:lnTo>
                      <a:pt x="156" y="635"/>
                    </a:lnTo>
                    <a:lnTo>
                      <a:pt x="170" y="645"/>
                    </a:lnTo>
                    <a:lnTo>
                      <a:pt x="186" y="654"/>
                    </a:lnTo>
                    <a:lnTo>
                      <a:pt x="202" y="663"/>
                    </a:lnTo>
                    <a:lnTo>
                      <a:pt x="219" y="671"/>
                    </a:lnTo>
                    <a:lnTo>
                      <a:pt x="236" y="678"/>
                    </a:lnTo>
                    <a:lnTo>
                      <a:pt x="254" y="684"/>
                    </a:lnTo>
                    <a:lnTo>
                      <a:pt x="272" y="690"/>
                    </a:lnTo>
                    <a:lnTo>
                      <a:pt x="290" y="695"/>
                    </a:lnTo>
                    <a:lnTo>
                      <a:pt x="309" y="699"/>
                    </a:lnTo>
                    <a:lnTo>
                      <a:pt x="328" y="702"/>
                    </a:lnTo>
                    <a:lnTo>
                      <a:pt x="347" y="704"/>
                    </a:lnTo>
                    <a:lnTo>
                      <a:pt x="367" y="705"/>
                    </a:lnTo>
                    <a:lnTo>
                      <a:pt x="387" y="706"/>
                    </a:lnTo>
                    <a:close/>
                  </a:path>
                </a:pathLst>
              </a:custGeom>
              <a:solidFill>
                <a:srgbClr val="B5D1B5"/>
              </a:solidFill>
              <a:ln w="9525">
                <a:noFill/>
                <a:miter lim="800000"/>
                <a:headEnd/>
                <a:tailEnd/>
              </a:ln>
            </p:spPr>
            <p:txBody>
              <a:bodyPr/>
              <a:lstStyle/>
              <a:p>
                <a:endParaRPr lang="es-MX"/>
              </a:p>
            </p:txBody>
          </p:sp>
          <p:sp>
            <p:nvSpPr>
              <p:cNvPr id="219186" name="196152 Forma"/>
              <p:cNvSpPr>
                <a:spLocks/>
              </p:cNvSpPr>
              <p:nvPr/>
            </p:nvSpPr>
            <p:spPr bwMode="auto">
              <a:xfrm>
                <a:off x="4506" y="3076"/>
                <a:ext cx="766" cy="698"/>
              </a:xfrm>
              <a:custGeom>
                <a:avLst/>
                <a:gdLst>
                  <a:gd name="T0" fmla="*/ 422 w 766"/>
                  <a:gd name="T1" fmla="*/ 696 h 698"/>
                  <a:gd name="T2" fmla="*/ 479 w 766"/>
                  <a:gd name="T3" fmla="*/ 687 h 698"/>
                  <a:gd name="T4" fmla="*/ 532 w 766"/>
                  <a:gd name="T5" fmla="*/ 670 h 698"/>
                  <a:gd name="T6" fmla="*/ 582 w 766"/>
                  <a:gd name="T7" fmla="*/ 647 h 698"/>
                  <a:gd name="T8" fmla="*/ 627 w 766"/>
                  <a:gd name="T9" fmla="*/ 618 h 698"/>
                  <a:gd name="T10" fmla="*/ 667 w 766"/>
                  <a:gd name="T11" fmla="*/ 584 h 698"/>
                  <a:gd name="T12" fmla="*/ 701 w 766"/>
                  <a:gd name="T13" fmla="*/ 544 h 698"/>
                  <a:gd name="T14" fmla="*/ 729 w 766"/>
                  <a:gd name="T15" fmla="*/ 500 h 698"/>
                  <a:gd name="T16" fmla="*/ 749 w 766"/>
                  <a:gd name="T17" fmla="*/ 453 h 698"/>
                  <a:gd name="T18" fmla="*/ 761 w 766"/>
                  <a:gd name="T19" fmla="*/ 402 h 698"/>
                  <a:gd name="T20" fmla="*/ 766 w 766"/>
                  <a:gd name="T21" fmla="*/ 349 h 698"/>
                  <a:gd name="T22" fmla="*/ 761 w 766"/>
                  <a:gd name="T23" fmla="*/ 296 h 698"/>
                  <a:gd name="T24" fmla="*/ 749 w 766"/>
                  <a:gd name="T25" fmla="*/ 246 h 698"/>
                  <a:gd name="T26" fmla="*/ 729 w 766"/>
                  <a:gd name="T27" fmla="*/ 198 h 698"/>
                  <a:gd name="T28" fmla="*/ 701 w 766"/>
                  <a:gd name="T29" fmla="*/ 154 h 698"/>
                  <a:gd name="T30" fmla="*/ 667 w 766"/>
                  <a:gd name="T31" fmla="*/ 114 h 698"/>
                  <a:gd name="T32" fmla="*/ 627 w 766"/>
                  <a:gd name="T33" fmla="*/ 80 h 698"/>
                  <a:gd name="T34" fmla="*/ 582 w 766"/>
                  <a:gd name="T35" fmla="*/ 51 h 698"/>
                  <a:gd name="T36" fmla="*/ 532 w 766"/>
                  <a:gd name="T37" fmla="*/ 28 h 698"/>
                  <a:gd name="T38" fmla="*/ 479 w 766"/>
                  <a:gd name="T39" fmla="*/ 11 h 698"/>
                  <a:gd name="T40" fmla="*/ 422 w 766"/>
                  <a:gd name="T41" fmla="*/ 2 h 698"/>
                  <a:gd name="T42" fmla="*/ 363 w 766"/>
                  <a:gd name="T43" fmla="*/ 1 h 698"/>
                  <a:gd name="T44" fmla="*/ 306 w 766"/>
                  <a:gd name="T45" fmla="*/ 7 h 698"/>
                  <a:gd name="T46" fmla="*/ 251 w 766"/>
                  <a:gd name="T47" fmla="*/ 22 h 698"/>
                  <a:gd name="T48" fmla="*/ 200 w 766"/>
                  <a:gd name="T49" fmla="*/ 42 h 698"/>
                  <a:gd name="T50" fmla="*/ 154 w 766"/>
                  <a:gd name="T51" fmla="*/ 69 h 698"/>
                  <a:gd name="T52" fmla="*/ 112 w 766"/>
                  <a:gd name="T53" fmla="*/ 102 h 698"/>
                  <a:gd name="T54" fmla="*/ 76 w 766"/>
                  <a:gd name="T55" fmla="*/ 140 h 698"/>
                  <a:gd name="T56" fmla="*/ 46 w 766"/>
                  <a:gd name="T57" fmla="*/ 183 h 698"/>
                  <a:gd name="T58" fmla="*/ 23 w 766"/>
                  <a:gd name="T59" fmla="*/ 229 h 698"/>
                  <a:gd name="T60" fmla="*/ 7 w 766"/>
                  <a:gd name="T61" fmla="*/ 279 h 698"/>
                  <a:gd name="T62" fmla="*/ 0 w 766"/>
                  <a:gd name="T63" fmla="*/ 331 h 698"/>
                  <a:gd name="T64" fmla="*/ 2 w 766"/>
                  <a:gd name="T65" fmla="*/ 385 h 698"/>
                  <a:gd name="T66" fmla="*/ 12 w 766"/>
                  <a:gd name="T67" fmla="*/ 436 h 698"/>
                  <a:gd name="T68" fmla="*/ 30 w 766"/>
                  <a:gd name="T69" fmla="*/ 485 h 698"/>
                  <a:gd name="T70" fmla="*/ 55 w 766"/>
                  <a:gd name="T71" fmla="*/ 530 h 698"/>
                  <a:gd name="T72" fmla="*/ 87 w 766"/>
                  <a:gd name="T73" fmla="*/ 571 h 698"/>
                  <a:gd name="T74" fmla="*/ 125 w 766"/>
                  <a:gd name="T75" fmla="*/ 607 h 698"/>
                  <a:gd name="T76" fmla="*/ 169 w 766"/>
                  <a:gd name="T77" fmla="*/ 638 h 698"/>
                  <a:gd name="T78" fmla="*/ 217 w 766"/>
                  <a:gd name="T79" fmla="*/ 663 h 698"/>
                  <a:gd name="T80" fmla="*/ 269 w 766"/>
                  <a:gd name="T81" fmla="*/ 682 h 698"/>
                  <a:gd name="T82" fmla="*/ 324 w 766"/>
                  <a:gd name="T83" fmla="*/ 694 h 698"/>
                  <a:gd name="T84" fmla="*/ 383 w 766"/>
                  <a:gd name="T85" fmla="*/ 698 h 6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6"/>
                  <a:gd name="T130" fmla="*/ 0 h 698"/>
                  <a:gd name="T131" fmla="*/ 766 w 766"/>
                  <a:gd name="T132" fmla="*/ 698 h 6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6" h="698">
                    <a:moveTo>
                      <a:pt x="383" y="698"/>
                    </a:moveTo>
                    <a:lnTo>
                      <a:pt x="403" y="697"/>
                    </a:lnTo>
                    <a:lnTo>
                      <a:pt x="422" y="696"/>
                    </a:lnTo>
                    <a:lnTo>
                      <a:pt x="442" y="694"/>
                    </a:lnTo>
                    <a:lnTo>
                      <a:pt x="460" y="691"/>
                    </a:lnTo>
                    <a:lnTo>
                      <a:pt x="479" y="687"/>
                    </a:lnTo>
                    <a:lnTo>
                      <a:pt x="497" y="682"/>
                    </a:lnTo>
                    <a:lnTo>
                      <a:pt x="515" y="676"/>
                    </a:lnTo>
                    <a:lnTo>
                      <a:pt x="532" y="670"/>
                    </a:lnTo>
                    <a:lnTo>
                      <a:pt x="549" y="663"/>
                    </a:lnTo>
                    <a:lnTo>
                      <a:pt x="566" y="656"/>
                    </a:lnTo>
                    <a:lnTo>
                      <a:pt x="582" y="647"/>
                    </a:lnTo>
                    <a:lnTo>
                      <a:pt x="597" y="638"/>
                    </a:lnTo>
                    <a:lnTo>
                      <a:pt x="613" y="629"/>
                    </a:lnTo>
                    <a:lnTo>
                      <a:pt x="627" y="618"/>
                    </a:lnTo>
                    <a:lnTo>
                      <a:pt x="641" y="607"/>
                    </a:lnTo>
                    <a:lnTo>
                      <a:pt x="654" y="596"/>
                    </a:lnTo>
                    <a:lnTo>
                      <a:pt x="667" y="584"/>
                    </a:lnTo>
                    <a:lnTo>
                      <a:pt x="679" y="571"/>
                    </a:lnTo>
                    <a:lnTo>
                      <a:pt x="690" y="558"/>
                    </a:lnTo>
                    <a:lnTo>
                      <a:pt x="701" y="544"/>
                    </a:lnTo>
                    <a:lnTo>
                      <a:pt x="711" y="530"/>
                    </a:lnTo>
                    <a:lnTo>
                      <a:pt x="720" y="515"/>
                    </a:lnTo>
                    <a:lnTo>
                      <a:pt x="729" y="500"/>
                    </a:lnTo>
                    <a:lnTo>
                      <a:pt x="736" y="485"/>
                    </a:lnTo>
                    <a:lnTo>
                      <a:pt x="743" y="469"/>
                    </a:lnTo>
                    <a:lnTo>
                      <a:pt x="749" y="453"/>
                    </a:lnTo>
                    <a:lnTo>
                      <a:pt x="754" y="436"/>
                    </a:lnTo>
                    <a:lnTo>
                      <a:pt x="759" y="419"/>
                    </a:lnTo>
                    <a:lnTo>
                      <a:pt x="761" y="402"/>
                    </a:lnTo>
                    <a:lnTo>
                      <a:pt x="764" y="385"/>
                    </a:lnTo>
                    <a:lnTo>
                      <a:pt x="766" y="367"/>
                    </a:lnTo>
                    <a:lnTo>
                      <a:pt x="766" y="349"/>
                    </a:lnTo>
                    <a:lnTo>
                      <a:pt x="766" y="331"/>
                    </a:lnTo>
                    <a:lnTo>
                      <a:pt x="764" y="314"/>
                    </a:lnTo>
                    <a:lnTo>
                      <a:pt x="761" y="296"/>
                    </a:lnTo>
                    <a:lnTo>
                      <a:pt x="759" y="279"/>
                    </a:lnTo>
                    <a:lnTo>
                      <a:pt x="754" y="262"/>
                    </a:lnTo>
                    <a:lnTo>
                      <a:pt x="749" y="246"/>
                    </a:lnTo>
                    <a:lnTo>
                      <a:pt x="743" y="229"/>
                    </a:lnTo>
                    <a:lnTo>
                      <a:pt x="736" y="213"/>
                    </a:lnTo>
                    <a:lnTo>
                      <a:pt x="729" y="198"/>
                    </a:lnTo>
                    <a:lnTo>
                      <a:pt x="720" y="183"/>
                    </a:lnTo>
                    <a:lnTo>
                      <a:pt x="711" y="168"/>
                    </a:lnTo>
                    <a:lnTo>
                      <a:pt x="701" y="154"/>
                    </a:lnTo>
                    <a:lnTo>
                      <a:pt x="690" y="140"/>
                    </a:lnTo>
                    <a:lnTo>
                      <a:pt x="679" y="127"/>
                    </a:lnTo>
                    <a:lnTo>
                      <a:pt x="667" y="114"/>
                    </a:lnTo>
                    <a:lnTo>
                      <a:pt x="654" y="102"/>
                    </a:lnTo>
                    <a:lnTo>
                      <a:pt x="641" y="91"/>
                    </a:lnTo>
                    <a:lnTo>
                      <a:pt x="627" y="80"/>
                    </a:lnTo>
                    <a:lnTo>
                      <a:pt x="613" y="69"/>
                    </a:lnTo>
                    <a:lnTo>
                      <a:pt x="597" y="60"/>
                    </a:lnTo>
                    <a:lnTo>
                      <a:pt x="582" y="51"/>
                    </a:lnTo>
                    <a:lnTo>
                      <a:pt x="566" y="42"/>
                    </a:lnTo>
                    <a:lnTo>
                      <a:pt x="549" y="35"/>
                    </a:lnTo>
                    <a:lnTo>
                      <a:pt x="532" y="28"/>
                    </a:lnTo>
                    <a:lnTo>
                      <a:pt x="515" y="22"/>
                    </a:lnTo>
                    <a:lnTo>
                      <a:pt x="497" y="16"/>
                    </a:lnTo>
                    <a:lnTo>
                      <a:pt x="479" y="11"/>
                    </a:lnTo>
                    <a:lnTo>
                      <a:pt x="460" y="7"/>
                    </a:lnTo>
                    <a:lnTo>
                      <a:pt x="442" y="4"/>
                    </a:lnTo>
                    <a:lnTo>
                      <a:pt x="422" y="2"/>
                    </a:lnTo>
                    <a:lnTo>
                      <a:pt x="403" y="1"/>
                    </a:lnTo>
                    <a:lnTo>
                      <a:pt x="383" y="0"/>
                    </a:lnTo>
                    <a:lnTo>
                      <a:pt x="363" y="1"/>
                    </a:lnTo>
                    <a:lnTo>
                      <a:pt x="344" y="2"/>
                    </a:lnTo>
                    <a:lnTo>
                      <a:pt x="324" y="4"/>
                    </a:lnTo>
                    <a:lnTo>
                      <a:pt x="306" y="7"/>
                    </a:lnTo>
                    <a:lnTo>
                      <a:pt x="287" y="11"/>
                    </a:lnTo>
                    <a:lnTo>
                      <a:pt x="269" y="16"/>
                    </a:lnTo>
                    <a:lnTo>
                      <a:pt x="251" y="22"/>
                    </a:lnTo>
                    <a:lnTo>
                      <a:pt x="234" y="28"/>
                    </a:lnTo>
                    <a:lnTo>
                      <a:pt x="217" y="35"/>
                    </a:lnTo>
                    <a:lnTo>
                      <a:pt x="200" y="42"/>
                    </a:lnTo>
                    <a:lnTo>
                      <a:pt x="184" y="51"/>
                    </a:lnTo>
                    <a:lnTo>
                      <a:pt x="169" y="60"/>
                    </a:lnTo>
                    <a:lnTo>
                      <a:pt x="154" y="69"/>
                    </a:lnTo>
                    <a:lnTo>
                      <a:pt x="139" y="80"/>
                    </a:lnTo>
                    <a:lnTo>
                      <a:pt x="125" y="91"/>
                    </a:lnTo>
                    <a:lnTo>
                      <a:pt x="112" y="102"/>
                    </a:lnTo>
                    <a:lnTo>
                      <a:pt x="99" y="114"/>
                    </a:lnTo>
                    <a:lnTo>
                      <a:pt x="87" y="127"/>
                    </a:lnTo>
                    <a:lnTo>
                      <a:pt x="76" y="140"/>
                    </a:lnTo>
                    <a:lnTo>
                      <a:pt x="65" y="154"/>
                    </a:lnTo>
                    <a:lnTo>
                      <a:pt x="55" y="168"/>
                    </a:lnTo>
                    <a:lnTo>
                      <a:pt x="46" y="183"/>
                    </a:lnTo>
                    <a:lnTo>
                      <a:pt x="38" y="198"/>
                    </a:lnTo>
                    <a:lnTo>
                      <a:pt x="30" y="213"/>
                    </a:lnTo>
                    <a:lnTo>
                      <a:pt x="23" y="229"/>
                    </a:lnTo>
                    <a:lnTo>
                      <a:pt x="17" y="246"/>
                    </a:lnTo>
                    <a:lnTo>
                      <a:pt x="12" y="262"/>
                    </a:lnTo>
                    <a:lnTo>
                      <a:pt x="7" y="279"/>
                    </a:lnTo>
                    <a:lnTo>
                      <a:pt x="4" y="296"/>
                    </a:lnTo>
                    <a:lnTo>
                      <a:pt x="2" y="314"/>
                    </a:lnTo>
                    <a:lnTo>
                      <a:pt x="0" y="331"/>
                    </a:lnTo>
                    <a:lnTo>
                      <a:pt x="0" y="349"/>
                    </a:lnTo>
                    <a:lnTo>
                      <a:pt x="0" y="367"/>
                    </a:lnTo>
                    <a:lnTo>
                      <a:pt x="2" y="385"/>
                    </a:lnTo>
                    <a:lnTo>
                      <a:pt x="4" y="402"/>
                    </a:lnTo>
                    <a:lnTo>
                      <a:pt x="7" y="419"/>
                    </a:lnTo>
                    <a:lnTo>
                      <a:pt x="12" y="436"/>
                    </a:lnTo>
                    <a:lnTo>
                      <a:pt x="17" y="453"/>
                    </a:lnTo>
                    <a:lnTo>
                      <a:pt x="23" y="469"/>
                    </a:lnTo>
                    <a:lnTo>
                      <a:pt x="30" y="485"/>
                    </a:lnTo>
                    <a:lnTo>
                      <a:pt x="38" y="500"/>
                    </a:lnTo>
                    <a:lnTo>
                      <a:pt x="46" y="515"/>
                    </a:lnTo>
                    <a:lnTo>
                      <a:pt x="55" y="530"/>
                    </a:lnTo>
                    <a:lnTo>
                      <a:pt x="65" y="544"/>
                    </a:lnTo>
                    <a:lnTo>
                      <a:pt x="76" y="558"/>
                    </a:lnTo>
                    <a:lnTo>
                      <a:pt x="87" y="571"/>
                    </a:lnTo>
                    <a:lnTo>
                      <a:pt x="99" y="584"/>
                    </a:lnTo>
                    <a:lnTo>
                      <a:pt x="112" y="596"/>
                    </a:lnTo>
                    <a:lnTo>
                      <a:pt x="125" y="607"/>
                    </a:lnTo>
                    <a:lnTo>
                      <a:pt x="139" y="618"/>
                    </a:lnTo>
                    <a:lnTo>
                      <a:pt x="154" y="629"/>
                    </a:lnTo>
                    <a:lnTo>
                      <a:pt x="169" y="638"/>
                    </a:lnTo>
                    <a:lnTo>
                      <a:pt x="184" y="647"/>
                    </a:lnTo>
                    <a:lnTo>
                      <a:pt x="200" y="656"/>
                    </a:lnTo>
                    <a:lnTo>
                      <a:pt x="217" y="663"/>
                    </a:lnTo>
                    <a:lnTo>
                      <a:pt x="234" y="670"/>
                    </a:lnTo>
                    <a:lnTo>
                      <a:pt x="251" y="676"/>
                    </a:lnTo>
                    <a:lnTo>
                      <a:pt x="269" y="682"/>
                    </a:lnTo>
                    <a:lnTo>
                      <a:pt x="287" y="687"/>
                    </a:lnTo>
                    <a:lnTo>
                      <a:pt x="306" y="691"/>
                    </a:lnTo>
                    <a:lnTo>
                      <a:pt x="324" y="694"/>
                    </a:lnTo>
                    <a:lnTo>
                      <a:pt x="344" y="696"/>
                    </a:lnTo>
                    <a:lnTo>
                      <a:pt x="363" y="697"/>
                    </a:lnTo>
                    <a:lnTo>
                      <a:pt x="383" y="698"/>
                    </a:lnTo>
                    <a:close/>
                  </a:path>
                </a:pathLst>
              </a:custGeom>
              <a:solidFill>
                <a:srgbClr val="B7D3B7"/>
              </a:solidFill>
              <a:ln w="9525">
                <a:noFill/>
                <a:miter lim="800000"/>
                <a:headEnd/>
                <a:tailEnd/>
              </a:ln>
            </p:spPr>
            <p:txBody>
              <a:bodyPr/>
              <a:lstStyle/>
              <a:p>
                <a:endParaRPr lang="es-MX"/>
              </a:p>
            </p:txBody>
          </p:sp>
          <p:sp>
            <p:nvSpPr>
              <p:cNvPr id="219187" name="196153 Forma"/>
              <p:cNvSpPr>
                <a:spLocks/>
              </p:cNvSpPr>
              <p:nvPr/>
            </p:nvSpPr>
            <p:spPr bwMode="auto">
              <a:xfrm>
                <a:off x="4510" y="3080"/>
                <a:ext cx="757" cy="690"/>
              </a:xfrm>
              <a:custGeom>
                <a:avLst/>
                <a:gdLst>
                  <a:gd name="T0" fmla="*/ 418 w 757"/>
                  <a:gd name="T1" fmla="*/ 688 h 690"/>
                  <a:gd name="T2" fmla="*/ 491 w 757"/>
                  <a:gd name="T3" fmla="*/ 674 h 690"/>
                  <a:gd name="T4" fmla="*/ 559 w 757"/>
                  <a:gd name="T5" fmla="*/ 648 h 690"/>
                  <a:gd name="T6" fmla="*/ 620 w 757"/>
                  <a:gd name="T7" fmla="*/ 611 h 690"/>
                  <a:gd name="T8" fmla="*/ 671 w 757"/>
                  <a:gd name="T9" fmla="*/ 564 h 690"/>
                  <a:gd name="T10" fmla="*/ 712 w 757"/>
                  <a:gd name="T11" fmla="*/ 509 h 690"/>
                  <a:gd name="T12" fmla="*/ 741 w 757"/>
                  <a:gd name="T13" fmla="*/ 448 h 690"/>
                  <a:gd name="T14" fmla="*/ 756 w 757"/>
                  <a:gd name="T15" fmla="*/ 380 h 690"/>
                  <a:gd name="T16" fmla="*/ 756 w 757"/>
                  <a:gd name="T17" fmla="*/ 310 h 690"/>
                  <a:gd name="T18" fmla="*/ 741 w 757"/>
                  <a:gd name="T19" fmla="*/ 243 h 690"/>
                  <a:gd name="T20" fmla="*/ 712 w 757"/>
                  <a:gd name="T21" fmla="*/ 180 h 690"/>
                  <a:gd name="T22" fmla="*/ 671 w 757"/>
                  <a:gd name="T23" fmla="*/ 126 h 690"/>
                  <a:gd name="T24" fmla="*/ 620 w 757"/>
                  <a:gd name="T25" fmla="*/ 79 h 690"/>
                  <a:gd name="T26" fmla="*/ 559 w 757"/>
                  <a:gd name="T27" fmla="*/ 42 h 690"/>
                  <a:gd name="T28" fmla="*/ 491 w 757"/>
                  <a:gd name="T29" fmla="*/ 16 h 690"/>
                  <a:gd name="T30" fmla="*/ 418 w 757"/>
                  <a:gd name="T31" fmla="*/ 2 h 690"/>
                  <a:gd name="T32" fmla="*/ 340 w 757"/>
                  <a:gd name="T33" fmla="*/ 2 h 690"/>
                  <a:gd name="T34" fmla="*/ 266 w 757"/>
                  <a:gd name="T35" fmla="*/ 16 h 690"/>
                  <a:gd name="T36" fmla="*/ 198 w 757"/>
                  <a:gd name="T37" fmla="*/ 42 h 690"/>
                  <a:gd name="T38" fmla="*/ 138 w 757"/>
                  <a:gd name="T39" fmla="*/ 79 h 690"/>
                  <a:gd name="T40" fmla="*/ 87 w 757"/>
                  <a:gd name="T41" fmla="*/ 126 h 690"/>
                  <a:gd name="T42" fmla="*/ 46 w 757"/>
                  <a:gd name="T43" fmla="*/ 180 h 690"/>
                  <a:gd name="T44" fmla="*/ 17 w 757"/>
                  <a:gd name="T45" fmla="*/ 243 h 690"/>
                  <a:gd name="T46" fmla="*/ 2 w 757"/>
                  <a:gd name="T47" fmla="*/ 310 h 690"/>
                  <a:gd name="T48" fmla="*/ 2 w 757"/>
                  <a:gd name="T49" fmla="*/ 380 h 690"/>
                  <a:gd name="T50" fmla="*/ 17 w 757"/>
                  <a:gd name="T51" fmla="*/ 448 h 690"/>
                  <a:gd name="T52" fmla="*/ 46 w 757"/>
                  <a:gd name="T53" fmla="*/ 509 h 690"/>
                  <a:gd name="T54" fmla="*/ 87 w 757"/>
                  <a:gd name="T55" fmla="*/ 564 h 690"/>
                  <a:gd name="T56" fmla="*/ 138 w 757"/>
                  <a:gd name="T57" fmla="*/ 611 h 690"/>
                  <a:gd name="T58" fmla="*/ 198 w 757"/>
                  <a:gd name="T59" fmla="*/ 648 h 690"/>
                  <a:gd name="T60" fmla="*/ 266 w 757"/>
                  <a:gd name="T61" fmla="*/ 674 h 690"/>
                  <a:gd name="T62" fmla="*/ 340 w 757"/>
                  <a:gd name="T63" fmla="*/ 688 h 6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
                  <a:gd name="T97" fmla="*/ 0 h 690"/>
                  <a:gd name="T98" fmla="*/ 757 w 757"/>
                  <a:gd name="T99" fmla="*/ 690 h 6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 h="690">
                    <a:moveTo>
                      <a:pt x="379" y="690"/>
                    </a:moveTo>
                    <a:lnTo>
                      <a:pt x="418" y="688"/>
                    </a:lnTo>
                    <a:lnTo>
                      <a:pt x="455" y="683"/>
                    </a:lnTo>
                    <a:lnTo>
                      <a:pt x="491" y="674"/>
                    </a:lnTo>
                    <a:lnTo>
                      <a:pt x="527" y="663"/>
                    </a:lnTo>
                    <a:lnTo>
                      <a:pt x="559" y="648"/>
                    </a:lnTo>
                    <a:lnTo>
                      <a:pt x="591" y="631"/>
                    </a:lnTo>
                    <a:lnTo>
                      <a:pt x="620" y="611"/>
                    </a:lnTo>
                    <a:lnTo>
                      <a:pt x="647" y="589"/>
                    </a:lnTo>
                    <a:lnTo>
                      <a:pt x="671" y="564"/>
                    </a:lnTo>
                    <a:lnTo>
                      <a:pt x="693" y="538"/>
                    </a:lnTo>
                    <a:lnTo>
                      <a:pt x="712" y="509"/>
                    </a:lnTo>
                    <a:lnTo>
                      <a:pt x="728" y="479"/>
                    </a:lnTo>
                    <a:lnTo>
                      <a:pt x="741" y="448"/>
                    </a:lnTo>
                    <a:lnTo>
                      <a:pt x="750" y="414"/>
                    </a:lnTo>
                    <a:lnTo>
                      <a:pt x="756" y="380"/>
                    </a:lnTo>
                    <a:lnTo>
                      <a:pt x="757" y="345"/>
                    </a:lnTo>
                    <a:lnTo>
                      <a:pt x="756" y="310"/>
                    </a:lnTo>
                    <a:lnTo>
                      <a:pt x="750" y="276"/>
                    </a:lnTo>
                    <a:lnTo>
                      <a:pt x="741" y="243"/>
                    </a:lnTo>
                    <a:lnTo>
                      <a:pt x="728" y="211"/>
                    </a:lnTo>
                    <a:lnTo>
                      <a:pt x="712" y="180"/>
                    </a:lnTo>
                    <a:lnTo>
                      <a:pt x="693" y="152"/>
                    </a:lnTo>
                    <a:lnTo>
                      <a:pt x="671" y="126"/>
                    </a:lnTo>
                    <a:lnTo>
                      <a:pt x="647" y="101"/>
                    </a:lnTo>
                    <a:lnTo>
                      <a:pt x="620" y="79"/>
                    </a:lnTo>
                    <a:lnTo>
                      <a:pt x="591" y="59"/>
                    </a:lnTo>
                    <a:lnTo>
                      <a:pt x="559" y="42"/>
                    </a:lnTo>
                    <a:lnTo>
                      <a:pt x="527" y="27"/>
                    </a:lnTo>
                    <a:lnTo>
                      <a:pt x="491" y="16"/>
                    </a:lnTo>
                    <a:lnTo>
                      <a:pt x="455" y="7"/>
                    </a:lnTo>
                    <a:lnTo>
                      <a:pt x="418" y="2"/>
                    </a:lnTo>
                    <a:lnTo>
                      <a:pt x="379" y="0"/>
                    </a:lnTo>
                    <a:lnTo>
                      <a:pt x="340" y="2"/>
                    </a:lnTo>
                    <a:lnTo>
                      <a:pt x="303" y="7"/>
                    </a:lnTo>
                    <a:lnTo>
                      <a:pt x="266" y="16"/>
                    </a:lnTo>
                    <a:lnTo>
                      <a:pt x="231" y="27"/>
                    </a:lnTo>
                    <a:lnTo>
                      <a:pt x="198" y="42"/>
                    </a:lnTo>
                    <a:lnTo>
                      <a:pt x="167" y="59"/>
                    </a:lnTo>
                    <a:lnTo>
                      <a:pt x="138" y="79"/>
                    </a:lnTo>
                    <a:lnTo>
                      <a:pt x="111" y="101"/>
                    </a:lnTo>
                    <a:lnTo>
                      <a:pt x="87" y="126"/>
                    </a:lnTo>
                    <a:lnTo>
                      <a:pt x="65" y="152"/>
                    </a:lnTo>
                    <a:lnTo>
                      <a:pt x="46" y="180"/>
                    </a:lnTo>
                    <a:lnTo>
                      <a:pt x="30" y="211"/>
                    </a:lnTo>
                    <a:lnTo>
                      <a:pt x="17" y="243"/>
                    </a:lnTo>
                    <a:lnTo>
                      <a:pt x="8" y="276"/>
                    </a:lnTo>
                    <a:lnTo>
                      <a:pt x="2" y="310"/>
                    </a:lnTo>
                    <a:lnTo>
                      <a:pt x="0" y="345"/>
                    </a:lnTo>
                    <a:lnTo>
                      <a:pt x="2" y="380"/>
                    </a:lnTo>
                    <a:lnTo>
                      <a:pt x="8" y="414"/>
                    </a:lnTo>
                    <a:lnTo>
                      <a:pt x="17" y="448"/>
                    </a:lnTo>
                    <a:lnTo>
                      <a:pt x="30" y="479"/>
                    </a:lnTo>
                    <a:lnTo>
                      <a:pt x="46" y="509"/>
                    </a:lnTo>
                    <a:lnTo>
                      <a:pt x="65" y="538"/>
                    </a:lnTo>
                    <a:lnTo>
                      <a:pt x="87" y="564"/>
                    </a:lnTo>
                    <a:lnTo>
                      <a:pt x="111" y="589"/>
                    </a:lnTo>
                    <a:lnTo>
                      <a:pt x="138" y="611"/>
                    </a:lnTo>
                    <a:lnTo>
                      <a:pt x="167" y="631"/>
                    </a:lnTo>
                    <a:lnTo>
                      <a:pt x="198" y="648"/>
                    </a:lnTo>
                    <a:lnTo>
                      <a:pt x="231" y="663"/>
                    </a:lnTo>
                    <a:lnTo>
                      <a:pt x="266" y="674"/>
                    </a:lnTo>
                    <a:lnTo>
                      <a:pt x="303" y="683"/>
                    </a:lnTo>
                    <a:lnTo>
                      <a:pt x="340" y="688"/>
                    </a:lnTo>
                    <a:lnTo>
                      <a:pt x="379" y="690"/>
                    </a:lnTo>
                    <a:close/>
                  </a:path>
                </a:pathLst>
              </a:custGeom>
              <a:solidFill>
                <a:srgbClr val="BCD8BC"/>
              </a:solidFill>
              <a:ln w="9525">
                <a:noFill/>
                <a:miter lim="800000"/>
                <a:headEnd/>
                <a:tailEnd/>
              </a:ln>
            </p:spPr>
            <p:txBody>
              <a:bodyPr/>
              <a:lstStyle/>
              <a:p>
                <a:endParaRPr lang="es-MX"/>
              </a:p>
            </p:txBody>
          </p:sp>
          <p:sp>
            <p:nvSpPr>
              <p:cNvPr id="219188" name="196154 Forma"/>
              <p:cNvSpPr>
                <a:spLocks/>
              </p:cNvSpPr>
              <p:nvPr/>
            </p:nvSpPr>
            <p:spPr bwMode="auto">
              <a:xfrm>
                <a:off x="4515" y="3084"/>
                <a:ext cx="748" cy="682"/>
              </a:xfrm>
              <a:custGeom>
                <a:avLst/>
                <a:gdLst>
                  <a:gd name="T0" fmla="*/ 412 w 748"/>
                  <a:gd name="T1" fmla="*/ 680 h 682"/>
                  <a:gd name="T2" fmla="*/ 485 w 748"/>
                  <a:gd name="T3" fmla="*/ 666 h 682"/>
                  <a:gd name="T4" fmla="*/ 552 w 748"/>
                  <a:gd name="T5" fmla="*/ 641 h 682"/>
                  <a:gd name="T6" fmla="*/ 612 w 748"/>
                  <a:gd name="T7" fmla="*/ 604 h 682"/>
                  <a:gd name="T8" fmla="*/ 663 w 748"/>
                  <a:gd name="T9" fmla="*/ 558 h 682"/>
                  <a:gd name="T10" fmla="*/ 703 w 748"/>
                  <a:gd name="T11" fmla="*/ 504 h 682"/>
                  <a:gd name="T12" fmla="*/ 731 w 748"/>
                  <a:gd name="T13" fmla="*/ 443 h 682"/>
                  <a:gd name="T14" fmla="*/ 746 w 748"/>
                  <a:gd name="T15" fmla="*/ 376 h 682"/>
                  <a:gd name="T16" fmla="*/ 746 w 748"/>
                  <a:gd name="T17" fmla="*/ 306 h 682"/>
                  <a:gd name="T18" fmla="*/ 731 w 748"/>
                  <a:gd name="T19" fmla="*/ 240 h 682"/>
                  <a:gd name="T20" fmla="*/ 703 w 748"/>
                  <a:gd name="T21" fmla="*/ 179 h 682"/>
                  <a:gd name="T22" fmla="*/ 663 w 748"/>
                  <a:gd name="T23" fmla="*/ 124 h 682"/>
                  <a:gd name="T24" fmla="*/ 612 w 748"/>
                  <a:gd name="T25" fmla="*/ 78 h 682"/>
                  <a:gd name="T26" fmla="*/ 552 w 748"/>
                  <a:gd name="T27" fmla="*/ 41 h 682"/>
                  <a:gd name="T28" fmla="*/ 485 w 748"/>
                  <a:gd name="T29" fmla="*/ 16 h 682"/>
                  <a:gd name="T30" fmla="*/ 412 w 748"/>
                  <a:gd name="T31" fmla="*/ 2 h 682"/>
                  <a:gd name="T32" fmla="*/ 336 w 748"/>
                  <a:gd name="T33" fmla="*/ 2 h 682"/>
                  <a:gd name="T34" fmla="*/ 263 w 748"/>
                  <a:gd name="T35" fmla="*/ 16 h 682"/>
                  <a:gd name="T36" fmla="*/ 195 w 748"/>
                  <a:gd name="T37" fmla="*/ 41 h 682"/>
                  <a:gd name="T38" fmla="*/ 135 w 748"/>
                  <a:gd name="T39" fmla="*/ 78 h 682"/>
                  <a:gd name="T40" fmla="*/ 85 w 748"/>
                  <a:gd name="T41" fmla="*/ 124 h 682"/>
                  <a:gd name="T42" fmla="*/ 45 w 748"/>
                  <a:gd name="T43" fmla="*/ 179 h 682"/>
                  <a:gd name="T44" fmla="*/ 17 w 748"/>
                  <a:gd name="T45" fmla="*/ 240 h 682"/>
                  <a:gd name="T46" fmla="*/ 1 w 748"/>
                  <a:gd name="T47" fmla="*/ 306 h 682"/>
                  <a:gd name="T48" fmla="*/ 1 w 748"/>
                  <a:gd name="T49" fmla="*/ 376 h 682"/>
                  <a:gd name="T50" fmla="*/ 17 w 748"/>
                  <a:gd name="T51" fmla="*/ 443 h 682"/>
                  <a:gd name="T52" fmla="*/ 45 w 748"/>
                  <a:gd name="T53" fmla="*/ 504 h 682"/>
                  <a:gd name="T54" fmla="*/ 85 w 748"/>
                  <a:gd name="T55" fmla="*/ 558 h 682"/>
                  <a:gd name="T56" fmla="*/ 135 w 748"/>
                  <a:gd name="T57" fmla="*/ 604 h 682"/>
                  <a:gd name="T58" fmla="*/ 195 w 748"/>
                  <a:gd name="T59" fmla="*/ 641 h 682"/>
                  <a:gd name="T60" fmla="*/ 263 w 748"/>
                  <a:gd name="T61" fmla="*/ 666 h 682"/>
                  <a:gd name="T62" fmla="*/ 336 w 748"/>
                  <a:gd name="T63" fmla="*/ 680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8"/>
                  <a:gd name="T97" fmla="*/ 0 h 682"/>
                  <a:gd name="T98" fmla="*/ 748 w 748"/>
                  <a:gd name="T99" fmla="*/ 682 h 6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8" h="682">
                    <a:moveTo>
                      <a:pt x="374" y="682"/>
                    </a:moveTo>
                    <a:lnTo>
                      <a:pt x="412" y="680"/>
                    </a:lnTo>
                    <a:lnTo>
                      <a:pt x="450" y="675"/>
                    </a:lnTo>
                    <a:lnTo>
                      <a:pt x="485" y="666"/>
                    </a:lnTo>
                    <a:lnTo>
                      <a:pt x="520" y="655"/>
                    </a:lnTo>
                    <a:lnTo>
                      <a:pt x="552" y="641"/>
                    </a:lnTo>
                    <a:lnTo>
                      <a:pt x="583" y="623"/>
                    </a:lnTo>
                    <a:lnTo>
                      <a:pt x="612" y="604"/>
                    </a:lnTo>
                    <a:lnTo>
                      <a:pt x="638" y="582"/>
                    </a:lnTo>
                    <a:lnTo>
                      <a:pt x="663" y="558"/>
                    </a:lnTo>
                    <a:lnTo>
                      <a:pt x="684" y="531"/>
                    </a:lnTo>
                    <a:lnTo>
                      <a:pt x="703" y="504"/>
                    </a:lnTo>
                    <a:lnTo>
                      <a:pt x="719" y="474"/>
                    </a:lnTo>
                    <a:lnTo>
                      <a:pt x="731" y="443"/>
                    </a:lnTo>
                    <a:lnTo>
                      <a:pt x="740" y="410"/>
                    </a:lnTo>
                    <a:lnTo>
                      <a:pt x="746" y="376"/>
                    </a:lnTo>
                    <a:lnTo>
                      <a:pt x="748" y="341"/>
                    </a:lnTo>
                    <a:lnTo>
                      <a:pt x="746" y="306"/>
                    </a:lnTo>
                    <a:lnTo>
                      <a:pt x="740" y="273"/>
                    </a:lnTo>
                    <a:lnTo>
                      <a:pt x="731" y="240"/>
                    </a:lnTo>
                    <a:lnTo>
                      <a:pt x="719" y="209"/>
                    </a:lnTo>
                    <a:lnTo>
                      <a:pt x="703" y="179"/>
                    </a:lnTo>
                    <a:lnTo>
                      <a:pt x="684" y="151"/>
                    </a:lnTo>
                    <a:lnTo>
                      <a:pt x="663" y="124"/>
                    </a:lnTo>
                    <a:lnTo>
                      <a:pt x="638" y="100"/>
                    </a:lnTo>
                    <a:lnTo>
                      <a:pt x="612" y="78"/>
                    </a:lnTo>
                    <a:lnTo>
                      <a:pt x="583" y="58"/>
                    </a:lnTo>
                    <a:lnTo>
                      <a:pt x="552" y="41"/>
                    </a:lnTo>
                    <a:lnTo>
                      <a:pt x="520" y="27"/>
                    </a:lnTo>
                    <a:lnTo>
                      <a:pt x="485" y="16"/>
                    </a:lnTo>
                    <a:lnTo>
                      <a:pt x="450" y="7"/>
                    </a:lnTo>
                    <a:lnTo>
                      <a:pt x="412" y="2"/>
                    </a:lnTo>
                    <a:lnTo>
                      <a:pt x="374" y="0"/>
                    </a:lnTo>
                    <a:lnTo>
                      <a:pt x="336" y="2"/>
                    </a:lnTo>
                    <a:lnTo>
                      <a:pt x="298" y="7"/>
                    </a:lnTo>
                    <a:lnTo>
                      <a:pt x="263" y="16"/>
                    </a:lnTo>
                    <a:lnTo>
                      <a:pt x="228" y="27"/>
                    </a:lnTo>
                    <a:lnTo>
                      <a:pt x="195" y="41"/>
                    </a:lnTo>
                    <a:lnTo>
                      <a:pt x="165" y="58"/>
                    </a:lnTo>
                    <a:lnTo>
                      <a:pt x="135" y="78"/>
                    </a:lnTo>
                    <a:lnTo>
                      <a:pt x="109" y="100"/>
                    </a:lnTo>
                    <a:lnTo>
                      <a:pt x="85" y="124"/>
                    </a:lnTo>
                    <a:lnTo>
                      <a:pt x="63" y="151"/>
                    </a:lnTo>
                    <a:lnTo>
                      <a:pt x="45" y="179"/>
                    </a:lnTo>
                    <a:lnTo>
                      <a:pt x="29" y="209"/>
                    </a:lnTo>
                    <a:lnTo>
                      <a:pt x="17" y="240"/>
                    </a:lnTo>
                    <a:lnTo>
                      <a:pt x="7" y="273"/>
                    </a:lnTo>
                    <a:lnTo>
                      <a:pt x="1" y="306"/>
                    </a:lnTo>
                    <a:lnTo>
                      <a:pt x="0" y="341"/>
                    </a:lnTo>
                    <a:lnTo>
                      <a:pt x="1" y="376"/>
                    </a:lnTo>
                    <a:lnTo>
                      <a:pt x="7" y="410"/>
                    </a:lnTo>
                    <a:lnTo>
                      <a:pt x="17" y="443"/>
                    </a:lnTo>
                    <a:lnTo>
                      <a:pt x="29" y="474"/>
                    </a:lnTo>
                    <a:lnTo>
                      <a:pt x="45" y="504"/>
                    </a:lnTo>
                    <a:lnTo>
                      <a:pt x="63" y="531"/>
                    </a:lnTo>
                    <a:lnTo>
                      <a:pt x="85" y="558"/>
                    </a:lnTo>
                    <a:lnTo>
                      <a:pt x="109" y="582"/>
                    </a:lnTo>
                    <a:lnTo>
                      <a:pt x="135" y="604"/>
                    </a:lnTo>
                    <a:lnTo>
                      <a:pt x="165" y="623"/>
                    </a:lnTo>
                    <a:lnTo>
                      <a:pt x="195" y="641"/>
                    </a:lnTo>
                    <a:lnTo>
                      <a:pt x="228" y="655"/>
                    </a:lnTo>
                    <a:lnTo>
                      <a:pt x="263" y="666"/>
                    </a:lnTo>
                    <a:lnTo>
                      <a:pt x="298" y="675"/>
                    </a:lnTo>
                    <a:lnTo>
                      <a:pt x="336" y="680"/>
                    </a:lnTo>
                    <a:lnTo>
                      <a:pt x="374" y="682"/>
                    </a:lnTo>
                    <a:close/>
                  </a:path>
                </a:pathLst>
              </a:custGeom>
              <a:solidFill>
                <a:srgbClr val="BFD8BF"/>
              </a:solidFill>
              <a:ln w="9525">
                <a:noFill/>
                <a:miter lim="800000"/>
                <a:headEnd/>
                <a:tailEnd/>
              </a:ln>
            </p:spPr>
            <p:txBody>
              <a:bodyPr/>
              <a:lstStyle/>
              <a:p>
                <a:endParaRPr lang="es-MX"/>
              </a:p>
            </p:txBody>
          </p:sp>
          <p:sp>
            <p:nvSpPr>
              <p:cNvPr id="219189" name="196155 Forma"/>
              <p:cNvSpPr>
                <a:spLocks/>
              </p:cNvSpPr>
              <p:nvPr/>
            </p:nvSpPr>
            <p:spPr bwMode="auto">
              <a:xfrm>
                <a:off x="4519" y="3088"/>
                <a:ext cx="740" cy="674"/>
              </a:xfrm>
              <a:custGeom>
                <a:avLst/>
                <a:gdLst>
                  <a:gd name="T0" fmla="*/ 408 w 740"/>
                  <a:gd name="T1" fmla="*/ 672 h 674"/>
                  <a:gd name="T2" fmla="*/ 480 w 740"/>
                  <a:gd name="T3" fmla="*/ 659 h 674"/>
                  <a:gd name="T4" fmla="*/ 546 w 740"/>
                  <a:gd name="T5" fmla="*/ 633 h 674"/>
                  <a:gd name="T6" fmla="*/ 606 w 740"/>
                  <a:gd name="T7" fmla="*/ 596 h 674"/>
                  <a:gd name="T8" fmla="*/ 655 w 740"/>
                  <a:gd name="T9" fmla="*/ 551 h 674"/>
                  <a:gd name="T10" fmla="*/ 695 w 740"/>
                  <a:gd name="T11" fmla="*/ 497 h 674"/>
                  <a:gd name="T12" fmla="*/ 723 w 740"/>
                  <a:gd name="T13" fmla="*/ 437 h 674"/>
                  <a:gd name="T14" fmla="*/ 738 w 740"/>
                  <a:gd name="T15" fmla="*/ 372 h 674"/>
                  <a:gd name="T16" fmla="*/ 738 w 740"/>
                  <a:gd name="T17" fmla="*/ 303 h 674"/>
                  <a:gd name="T18" fmla="*/ 723 w 740"/>
                  <a:gd name="T19" fmla="*/ 237 h 674"/>
                  <a:gd name="T20" fmla="*/ 695 w 740"/>
                  <a:gd name="T21" fmla="*/ 177 h 674"/>
                  <a:gd name="T22" fmla="*/ 655 w 740"/>
                  <a:gd name="T23" fmla="*/ 123 h 674"/>
                  <a:gd name="T24" fmla="*/ 606 w 740"/>
                  <a:gd name="T25" fmla="*/ 77 h 674"/>
                  <a:gd name="T26" fmla="*/ 546 w 740"/>
                  <a:gd name="T27" fmla="*/ 41 h 674"/>
                  <a:gd name="T28" fmla="*/ 480 w 740"/>
                  <a:gd name="T29" fmla="*/ 15 h 674"/>
                  <a:gd name="T30" fmla="*/ 408 w 740"/>
                  <a:gd name="T31" fmla="*/ 2 h 674"/>
                  <a:gd name="T32" fmla="*/ 332 w 740"/>
                  <a:gd name="T33" fmla="*/ 2 h 674"/>
                  <a:gd name="T34" fmla="*/ 260 w 740"/>
                  <a:gd name="T35" fmla="*/ 15 h 674"/>
                  <a:gd name="T36" fmla="*/ 194 w 740"/>
                  <a:gd name="T37" fmla="*/ 41 h 674"/>
                  <a:gd name="T38" fmla="*/ 135 w 740"/>
                  <a:gd name="T39" fmla="*/ 77 h 674"/>
                  <a:gd name="T40" fmla="*/ 85 w 740"/>
                  <a:gd name="T41" fmla="*/ 123 h 674"/>
                  <a:gd name="T42" fmla="*/ 45 w 740"/>
                  <a:gd name="T43" fmla="*/ 177 h 674"/>
                  <a:gd name="T44" fmla="*/ 17 w 740"/>
                  <a:gd name="T45" fmla="*/ 237 h 674"/>
                  <a:gd name="T46" fmla="*/ 2 w 740"/>
                  <a:gd name="T47" fmla="*/ 303 h 674"/>
                  <a:gd name="T48" fmla="*/ 2 w 740"/>
                  <a:gd name="T49" fmla="*/ 372 h 674"/>
                  <a:gd name="T50" fmla="*/ 17 w 740"/>
                  <a:gd name="T51" fmla="*/ 437 h 674"/>
                  <a:gd name="T52" fmla="*/ 45 w 740"/>
                  <a:gd name="T53" fmla="*/ 497 h 674"/>
                  <a:gd name="T54" fmla="*/ 85 w 740"/>
                  <a:gd name="T55" fmla="*/ 551 h 674"/>
                  <a:gd name="T56" fmla="*/ 135 w 740"/>
                  <a:gd name="T57" fmla="*/ 596 h 674"/>
                  <a:gd name="T58" fmla="*/ 194 w 740"/>
                  <a:gd name="T59" fmla="*/ 633 h 674"/>
                  <a:gd name="T60" fmla="*/ 260 w 740"/>
                  <a:gd name="T61" fmla="*/ 659 h 674"/>
                  <a:gd name="T62" fmla="*/ 332 w 740"/>
                  <a:gd name="T63" fmla="*/ 672 h 6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0"/>
                  <a:gd name="T97" fmla="*/ 0 h 674"/>
                  <a:gd name="T98" fmla="*/ 740 w 740"/>
                  <a:gd name="T99" fmla="*/ 674 h 6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0" h="674">
                    <a:moveTo>
                      <a:pt x="370" y="674"/>
                    </a:moveTo>
                    <a:lnTo>
                      <a:pt x="408" y="672"/>
                    </a:lnTo>
                    <a:lnTo>
                      <a:pt x="444" y="667"/>
                    </a:lnTo>
                    <a:lnTo>
                      <a:pt x="480" y="659"/>
                    </a:lnTo>
                    <a:lnTo>
                      <a:pt x="514" y="647"/>
                    </a:lnTo>
                    <a:lnTo>
                      <a:pt x="546" y="633"/>
                    </a:lnTo>
                    <a:lnTo>
                      <a:pt x="577" y="616"/>
                    </a:lnTo>
                    <a:lnTo>
                      <a:pt x="606" y="596"/>
                    </a:lnTo>
                    <a:lnTo>
                      <a:pt x="631" y="575"/>
                    </a:lnTo>
                    <a:lnTo>
                      <a:pt x="655" y="551"/>
                    </a:lnTo>
                    <a:lnTo>
                      <a:pt x="676" y="525"/>
                    </a:lnTo>
                    <a:lnTo>
                      <a:pt x="695" y="497"/>
                    </a:lnTo>
                    <a:lnTo>
                      <a:pt x="710" y="468"/>
                    </a:lnTo>
                    <a:lnTo>
                      <a:pt x="723" y="437"/>
                    </a:lnTo>
                    <a:lnTo>
                      <a:pt x="732" y="405"/>
                    </a:lnTo>
                    <a:lnTo>
                      <a:pt x="738" y="372"/>
                    </a:lnTo>
                    <a:lnTo>
                      <a:pt x="740" y="337"/>
                    </a:lnTo>
                    <a:lnTo>
                      <a:pt x="738" y="303"/>
                    </a:lnTo>
                    <a:lnTo>
                      <a:pt x="732" y="269"/>
                    </a:lnTo>
                    <a:lnTo>
                      <a:pt x="723" y="237"/>
                    </a:lnTo>
                    <a:lnTo>
                      <a:pt x="710" y="206"/>
                    </a:lnTo>
                    <a:lnTo>
                      <a:pt x="695" y="177"/>
                    </a:lnTo>
                    <a:lnTo>
                      <a:pt x="676" y="149"/>
                    </a:lnTo>
                    <a:lnTo>
                      <a:pt x="655" y="123"/>
                    </a:lnTo>
                    <a:lnTo>
                      <a:pt x="631" y="99"/>
                    </a:lnTo>
                    <a:lnTo>
                      <a:pt x="606" y="77"/>
                    </a:lnTo>
                    <a:lnTo>
                      <a:pt x="577" y="58"/>
                    </a:lnTo>
                    <a:lnTo>
                      <a:pt x="546" y="41"/>
                    </a:lnTo>
                    <a:lnTo>
                      <a:pt x="514" y="27"/>
                    </a:lnTo>
                    <a:lnTo>
                      <a:pt x="480" y="15"/>
                    </a:lnTo>
                    <a:lnTo>
                      <a:pt x="444" y="7"/>
                    </a:lnTo>
                    <a:lnTo>
                      <a:pt x="408" y="2"/>
                    </a:lnTo>
                    <a:lnTo>
                      <a:pt x="370" y="0"/>
                    </a:lnTo>
                    <a:lnTo>
                      <a:pt x="332" y="2"/>
                    </a:lnTo>
                    <a:lnTo>
                      <a:pt x="296" y="7"/>
                    </a:lnTo>
                    <a:lnTo>
                      <a:pt x="260" y="15"/>
                    </a:lnTo>
                    <a:lnTo>
                      <a:pt x="226" y="27"/>
                    </a:lnTo>
                    <a:lnTo>
                      <a:pt x="194" y="41"/>
                    </a:lnTo>
                    <a:lnTo>
                      <a:pt x="163" y="58"/>
                    </a:lnTo>
                    <a:lnTo>
                      <a:pt x="135" y="77"/>
                    </a:lnTo>
                    <a:lnTo>
                      <a:pt x="109" y="99"/>
                    </a:lnTo>
                    <a:lnTo>
                      <a:pt x="85" y="123"/>
                    </a:lnTo>
                    <a:lnTo>
                      <a:pt x="64" y="149"/>
                    </a:lnTo>
                    <a:lnTo>
                      <a:pt x="45" y="177"/>
                    </a:lnTo>
                    <a:lnTo>
                      <a:pt x="30" y="206"/>
                    </a:lnTo>
                    <a:lnTo>
                      <a:pt x="17" y="237"/>
                    </a:lnTo>
                    <a:lnTo>
                      <a:pt x="8" y="269"/>
                    </a:lnTo>
                    <a:lnTo>
                      <a:pt x="2" y="303"/>
                    </a:lnTo>
                    <a:lnTo>
                      <a:pt x="0" y="337"/>
                    </a:lnTo>
                    <a:lnTo>
                      <a:pt x="2" y="372"/>
                    </a:lnTo>
                    <a:lnTo>
                      <a:pt x="8" y="405"/>
                    </a:lnTo>
                    <a:lnTo>
                      <a:pt x="17" y="437"/>
                    </a:lnTo>
                    <a:lnTo>
                      <a:pt x="30" y="468"/>
                    </a:lnTo>
                    <a:lnTo>
                      <a:pt x="45" y="497"/>
                    </a:lnTo>
                    <a:lnTo>
                      <a:pt x="64" y="525"/>
                    </a:lnTo>
                    <a:lnTo>
                      <a:pt x="85" y="551"/>
                    </a:lnTo>
                    <a:lnTo>
                      <a:pt x="109" y="575"/>
                    </a:lnTo>
                    <a:lnTo>
                      <a:pt x="135" y="596"/>
                    </a:lnTo>
                    <a:lnTo>
                      <a:pt x="163" y="616"/>
                    </a:lnTo>
                    <a:lnTo>
                      <a:pt x="194" y="633"/>
                    </a:lnTo>
                    <a:lnTo>
                      <a:pt x="226" y="647"/>
                    </a:lnTo>
                    <a:lnTo>
                      <a:pt x="260" y="659"/>
                    </a:lnTo>
                    <a:lnTo>
                      <a:pt x="296" y="667"/>
                    </a:lnTo>
                    <a:lnTo>
                      <a:pt x="332" y="672"/>
                    </a:lnTo>
                    <a:lnTo>
                      <a:pt x="370" y="674"/>
                    </a:lnTo>
                    <a:close/>
                  </a:path>
                </a:pathLst>
              </a:custGeom>
              <a:solidFill>
                <a:srgbClr val="C1DBC1"/>
              </a:solidFill>
              <a:ln w="9525">
                <a:noFill/>
                <a:miter lim="800000"/>
                <a:headEnd/>
                <a:tailEnd/>
              </a:ln>
            </p:spPr>
            <p:txBody>
              <a:bodyPr/>
              <a:lstStyle/>
              <a:p>
                <a:endParaRPr lang="es-MX"/>
              </a:p>
            </p:txBody>
          </p:sp>
          <p:sp>
            <p:nvSpPr>
              <p:cNvPr id="219190" name="196156 Forma"/>
              <p:cNvSpPr>
                <a:spLocks/>
              </p:cNvSpPr>
              <p:nvPr/>
            </p:nvSpPr>
            <p:spPr bwMode="auto">
              <a:xfrm>
                <a:off x="4523" y="3092"/>
                <a:ext cx="731" cy="666"/>
              </a:xfrm>
              <a:custGeom>
                <a:avLst/>
                <a:gdLst>
                  <a:gd name="T0" fmla="*/ 403 w 731"/>
                  <a:gd name="T1" fmla="*/ 664 h 666"/>
                  <a:gd name="T2" fmla="*/ 475 w 731"/>
                  <a:gd name="T3" fmla="*/ 651 h 666"/>
                  <a:gd name="T4" fmla="*/ 540 w 731"/>
                  <a:gd name="T5" fmla="*/ 625 h 666"/>
                  <a:gd name="T6" fmla="*/ 599 w 731"/>
                  <a:gd name="T7" fmla="*/ 589 h 666"/>
                  <a:gd name="T8" fmla="*/ 648 w 731"/>
                  <a:gd name="T9" fmla="*/ 545 h 666"/>
                  <a:gd name="T10" fmla="*/ 687 w 731"/>
                  <a:gd name="T11" fmla="*/ 492 h 666"/>
                  <a:gd name="T12" fmla="*/ 715 w 731"/>
                  <a:gd name="T13" fmla="*/ 432 h 666"/>
                  <a:gd name="T14" fmla="*/ 729 w 731"/>
                  <a:gd name="T15" fmla="*/ 367 h 666"/>
                  <a:gd name="T16" fmla="*/ 729 w 731"/>
                  <a:gd name="T17" fmla="*/ 299 h 666"/>
                  <a:gd name="T18" fmla="*/ 715 w 731"/>
                  <a:gd name="T19" fmla="*/ 234 h 666"/>
                  <a:gd name="T20" fmla="*/ 687 w 731"/>
                  <a:gd name="T21" fmla="*/ 175 h 666"/>
                  <a:gd name="T22" fmla="*/ 648 w 731"/>
                  <a:gd name="T23" fmla="*/ 121 h 666"/>
                  <a:gd name="T24" fmla="*/ 599 w 731"/>
                  <a:gd name="T25" fmla="*/ 76 h 666"/>
                  <a:gd name="T26" fmla="*/ 540 w 731"/>
                  <a:gd name="T27" fmla="*/ 41 h 666"/>
                  <a:gd name="T28" fmla="*/ 475 w 731"/>
                  <a:gd name="T29" fmla="*/ 15 h 666"/>
                  <a:gd name="T30" fmla="*/ 403 w 731"/>
                  <a:gd name="T31" fmla="*/ 2 h 666"/>
                  <a:gd name="T32" fmla="*/ 328 w 731"/>
                  <a:gd name="T33" fmla="*/ 2 h 666"/>
                  <a:gd name="T34" fmla="*/ 258 w 731"/>
                  <a:gd name="T35" fmla="*/ 15 h 666"/>
                  <a:gd name="T36" fmla="*/ 192 w 731"/>
                  <a:gd name="T37" fmla="*/ 41 h 666"/>
                  <a:gd name="T38" fmla="*/ 133 w 731"/>
                  <a:gd name="T39" fmla="*/ 76 h 666"/>
                  <a:gd name="T40" fmla="*/ 84 w 731"/>
                  <a:gd name="T41" fmla="*/ 121 h 666"/>
                  <a:gd name="T42" fmla="*/ 44 w 731"/>
                  <a:gd name="T43" fmla="*/ 175 h 666"/>
                  <a:gd name="T44" fmla="*/ 17 w 731"/>
                  <a:gd name="T45" fmla="*/ 234 h 666"/>
                  <a:gd name="T46" fmla="*/ 2 w 731"/>
                  <a:gd name="T47" fmla="*/ 299 h 666"/>
                  <a:gd name="T48" fmla="*/ 2 w 731"/>
                  <a:gd name="T49" fmla="*/ 367 h 666"/>
                  <a:gd name="T50" fmla="*/ 17 w 731"/>
                  <a:gd name="T51" fmla="*/ 432 h 666"/>
                  <a:gd name="T52" fmla="*/ 44 w 731"/>
                  <a:gd name="T53" fmla="*/ 492 h 666"/>
                  <a:gd name="T54" fmla="*/ 84 w 731"/>
                  <a:gd name="T55" fmla="*/ 545 h 666"/>
                  <a:gd name="T56" fmla="*/ 133 w 731"/>
                  <a:gd name="T57" fmla="*/ 589 h 666"/>
                  <a:gd name="T58" fmla="*/ 192 w 731"/>
                  <a:gd name="T59" fmla="*/ 625 h 666"/>
                  <a:gd name="T60" fmla="*/ 258 w 731"/>
                  <a:gd name="T61" fmla="*/ 651 h 666"/>
                  <a:gd name="T62" fmla="*/ 328 w 731"/>
                  <a:gd name="T63" fmla="*/ 66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1"/>
                  <a:gd name="T97" fmla="*/ 0 h 666"/>
                  <a:gd name="T98" fmla="*/ 731 w 731"/>
                  <a:gd name="T99" fmla="*/ 666 h 6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1" h="666">
                    <a:moveTo>
                      <a:pt x="366" y="666"/>
                    </a:moveTo>
                    <a:lnTo>
                      <a:pt x="403" y="664"/>
                    </a:lnTo>
                    <a:lnTo>
                      <a:pt x="440" y="659"/>
                    </a:lnTo>
                    <a:lnTo>
                      <a:pt x="475" y="651"/>
                    </a:lnTo>
                    <a:lnTo>
                      <a:pt x="508" y="640"/>
                    </a:lnTo>
                    <a:lnTo>
                      <a:pt x="540" y="625"/>
                    </a:lnTo>
                    <a:lnTo>
                      <a:pt x="570" y="608"/>
                    </a:lnTo>
                    <a:lnTo>
                      <a:pt x="599" y="589"/>
                    </a:lnTo>
                    <a:lnTo>
                      <a:pt x="624" y="568"/>
                    </a:lnTo>
                    <a:lnTo>
                      <a:pt x="648" y="545"/>
                    </a:lnTo>
                    <a:lnTo>
                      <a:pt x="669" y="519"/>
                    </a:lnTo>
                    <a:lnTo>
                      <a:pt x="687" y="492"/>
                    </a:lnTo>
                    <a:lnTo>
                      <a:pt x="702" y="462"/>
                    </a:lnTo>
                    <a:lnTo>
                      <a:pt x="715" y="432"/>
                    </a:lnTo>
                    <a:lnTo>
                      <a:pt x="723" y="400"/>
                    </a:lnTo>
                    <a:lnTo>
                      <a:pt x="729" y="367"/>
                    </a:lnTo>
                    <a:lnTo>
                      <a:pt x="731" y="333"/>
                    </a:lnTo>
                    <a:lnTo>
                      <a:pt x="729" y="299"/>
                    </a:lnTo>
                    <a:lnTo>
                      <a:pt x="723" y="266"/>
                    </a:lnTo>
                    <a:lnTo>
                      <a:pt x="715" y="234"/>
                    </a:lnTo>
                    <a:lnTo>
                      <a:pt x="702" y="204"/>
                    </a:lnTo>
                    <a:lnTo>
                      <a:pt x="687" y="175"/>
                    </a:lnTo>
                    <a:lnTo>
                      <a:pt x="669" y="147"/>
                    </a:lnTo>
                    <a:lnTo>
                      <a:pt x="648" y="121"/>
                    </a:lnTo>
                    <a:lnTo>
                      <a:pt x="624" y="98"/>
                    </a:lnTo>
                    <a:lnTo>
                      <a:pt x="599" y="76"/>
                    </a:lnTo>
                    <a:lnTo>
                      <a:pt x="570" y="57"/>
                    </a:lnTo>
                    <a:lnTo>
                      <a:pt x="540" y="41"/>
                    </a:lnTo>
                    <a:lnTo>
                      <a:pt x="508" y="26"/>
                    </a:lnTo>
                    <a:lnTo>
                      <a:pt x="475" y="15"/>
                    </a:lnTo>
                    <a:lnTo>
                      <a:pt x="440" y="7"/>
                    </a:lnTo>
                    <a:lnTo>
                      <a:pt x="403" y="2"/>
                    </a:lnTo>
                    <a:lnTo>
                      <a:pt x="366" y="0"/>
                    </a:lnTo>
                    <a:lnTo>
                      <a:pt x="328" y="2"/>
                    </a:lnTo>
                    <a:lnTo>
                      <a:pt x="292" y="7"/>
                    </a:lnTo>
                    <a:lnTo>
                      <a:pt x="258" y="15"/>
                    </a:lnTo>
                    <a:lnTo>
                      <a:pt x="224" y="26"/>
                    </a:lnTo>
                    <a:lnTo>
                      <a:pt x="192" y="41"/>
                    </a:lnTo>
                    <a:lnTo>
                      <a:pt x="161" y="57"/>
                    </a:lnTo>
                    <a:lnTo>
                      <a:pt x="133" y="76"/>
                    </a:lnTo>
                    <a:lnTo>
                      <a:pt x="108" y="98"/>
                    </a:lnTo>
                    <a:lnTo>
                      <a:pt x="84" y="121"/>
                    </a:lnTo>
                    <a:lnTo>
                      <a:pt x="63" y="147"/>
                    </a:lnTo>
                    <a:lnTo>
                      <a:pt x="44" y="175"/>
                    </a:lnTo>
                    <a:lnTo>
                      <a:pt x="29" y="204"/>
                    </a:lnTo>
                    <a:lnTo>
                      <a:pt x="17" y="234"/>
                    </a:lnTo>
                    <a:lnTo>
                      <a:pt x="8" y="266"/>
                    </a:lnTo>
                    <a:lnTo>
                      <a:pt x="2" y="299"/>
                    </a:lnTo>
                    <a:lnTo>
                      <a:pt x="0" y="333"/>
                    </a:lnTo>
                    <a:lnTo>
                      <a:pt x="2" y="367"/>
                    </a:lnTo>
                    <a:lnTo>
                      <a:pt x="8" y="400"/>
                    </a:lnTo>
                    <a:lnTo>
                      <a:pt x="17" y="432"/>
                    </a:lnTo>
                    <a:lnTo>
                      <a:pt x="29" y="462"/>
                    </a:lnTo>
                    <a:lnTo>
                      <a:pt x="44" y="492"/>
                    </a:lnTo>
                    <a:lnTo>
                      <a:pt x="63" y="519"/>
                    </a:lnTo>
                    <a:lnTo>
                      <a:pt x="84" y="545"/>
                    </a:lnTo>
                    <a:lnTo>
                      <a:pt x="108" y="568"/>
                    </a:lnTo>
                    <a:lnTo>
                      <a:pt x="133" y="589"/>
                    </a:lnTo>
                    <a:lnTo>
                      <a:pt x="161" y="608"/>
                    </a:lnTo>
                    <a:lnTo>
                      <a:pt x="192" y="625"/>
                    </a:lnTo>
                    <a:lnTo>
                      <a:pt x="224" y="640"/>
                    </a:lnTo>
                    <a:lnTo>
                      <a:pt x="258" y="651"/>
                    </a:lnTo>
                    <a:lnTo>
                      <a:pt x="292" y="659"/>
                    </a:lnTo>
                    <a:lnTo>
                      <a:pt x="328" y="664"/>
                    </a:lnTo>
                    <a:lnTo>
                      <a:pt x="366" y="666"/>
                    </a:lnTo>
                    <a:close/>
                  </a:path>
                </a:pathLst>
              </a:custGeom>
              <a:solidFill>
                <a:srgbClr val="C6DBC6"/>
              </a:solidFill>
              <a:ln w="9525">
                <a:noFill/>
                <a:miter lim="800000"/>
                <a:headEnd/>
                <a:tailEnd/>
              </a:ln>
            </p:spPr>
            <p:txBody>
              <a:bodyPr/>
              <a:lstStyle/>
              <a:p>
                <a:endParaRPr lang="es-MX"/>
              </a:p>
            </p:txBody>
          </p:sp>
          <p:sp>
            <p:nvSpPr>
              <p:cNvPr id="219191" name="196157 Forma"/>
              <p:cNvSpPr>
                <a:spLocks/>
              </p:cNvSpPr>
              <p:nvPr/>
            </p:nvSpPr>
            <p:spPr bwMode="auto">
              <a:xfrm>
                <a:off x="4528" y="3096"/>
                <a:ext cx="722" cy="657"/>
              </a:xfrm>
              <a:custGeom>
                <a:avLst/>
                <a:gdLst>
                  <a:gd name="T0" fmla="*/ 398 w 722"/>
                  <a:gd name="T1" fmla="*/ 656 h 657"/>
                  <a:gd name="T2" fmla="*/ 468 w 722"/>
                  <a:gd name="T3" fmla="*/ 643 h 657"/>
                  <a:gd name="T4" fmla="*/ 533 w 722"/>
                  <a:gd name="T5" fmla="*/ 618 h 657"/>
                  <a:gd name="T6" fmla="*/ 591 w 722"/>
                  <a:gd name="T7" fmla="*/ 583 h 657"/>
                  <a:gd name="T8" fmla="*/ 640 w 722"/>
                  <a:gd name="T9" fmla="*/ 538 h 657"/>
                  <a:gd name="T10" fmla="*/ 679 w 722"/>
                  <a:gd name="T11" fmla="*/ 485 h 657"/>
                  <a:gd name="T12" fmla="*/ 706 w 722"/>
                  <a:gd name="T13" fmla="*/ 427 h 657"/>
                  <a:gd name="T14" fmla="*/ 720 w 722"/>
                  <a:gd name="T15" fmla="*/ 363 h 657"/>
                  <a:gd name="T16" fmla="*/ 720 w 722"/>
                  <a:gd name="T17" fmla="*/ 296 h 657"/>
                  <a:gd name="T18" fmla="*/ 706 w 722"/>
                  <a:gd name="T19" fmla="*/ 231 h 657"/>
                  <a:gd name="T20" fmla="*/ 679 w 722"/>
                  <a:gd name="T21" fmla="*/ 173 h 657"/>
                  <a:gd name="T22" fmla="*/ 640 w 722"/>
                  <a:gd name="T23" fmla="*/ 120 h 657"/>
                  <a:gd name="T24" fmla="*/ 591 w 722"/>
                  <a:gd name="T25" fmla="*/ 76 h 657"/>
                  <a:gd name="T26" fmla="*/ 533 w 722"/>
                  <a:gd name="T27" fmla="*/ 40 h 657"/>
                  <a:gd name="T28" fmla="*/ 468 w 722"/>
                  <a:gd name="T29" fmla="*/ 15 h 657"/>
                  <a:gd name="T30" fmla="*/ 398 w 722"/>
                  <a:gd name="T31" fmla="*/ 2 h 657"/>
                  <a:gd name="T32" fmla="*/ 324 w 722"/>
                  <a:gd name="T33" fmla="*/ 2 h 657"/>
                  <a:gd name="T34" fmla="*/ 254 w 722"/>
                  <a:gd name="T35" fmla="*/ 15 h 657"/>
                  <a:gd name="T36" fmla="*/ 189 w 722"/>
                  <a:gd name="T37" fmla="*/ 40 h 657"/>
                  <a:gd name="T38" fmla="*/ 131 w 722"/>
                  <a:gd name="T39" fmla="*/ 76 h 657"/>
                  <a:gd name="T40" fmla="*/ 83 w 722"/>
                  <a:gd name="T41" fmla="*/ 120 h 657"/>
                  <a:gd name="T42" fmla="*/ 43 w 722"/>
                  <a:gd name="T43" fmla="*/ 173 h 657"/>
                  <a:gd name="T44" fmla="*/ 16 w 722"/>
                  <a:gd name="T45" fmla="*/ 231 h 657"/>
                  <a:gd name="T46" fmla="*/ 2 w 722"/>
                  <a:gd name="T47" fmla="*/ 296 h 657"/>
                  <a:gd name="T48" fmla="*/ 2 w 722"/>
                  <a:gd name="T49" fmla="*/ 363 h 657"/>
                  <a:gd name="T50" fmla="*/ 16 w 722"/>
                  <a:gd name="T51" fmla="*/ 427 h 657"/>
                  <a:gd name="T52" fmla="*/ 43 w 722"/>
                  <a:gd name="T53" fmla="*/ 485 h 657"/>
                  <a:gd name="T54" fmla="*/ 83 w 722"/>
                  <a:gd name="T55" fmla="*/ 538 h 657"/>
                  <a:gd name="T56" fmla="*/ 131 w 722"/>
                  <a:gd name="T57" fmla="*/ 583 h 657"/>
                  <a:gd name="T58" fmla="*/ 189 w 722"/>
                  <a:gd name="T59" fmla="*/ 618 h 657"/>
                  <a:gd name="T60" fmla="*/ 254 w 722"/>
                  <a:gd name="T61" fmla="*/ 643 h 657"/>
                  <a:gd name="T62" fmla="*/ 324 w 722"/>
                  <a:gd name="T63" fmla="*/ 656 h 6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657"/>
                  <a:gd name="T98" fmla="*/ 722 w 722"/>
                  <a:gd name="T99" fmla="*/ 657 h 6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657">
                    <a:moveTo>
                      <a:pt x="361" y="657"/>
                    </a:moveTo>
                    <a:lnTo>
                      <a:pt x="398" y="656"/>
                    </a:lnTo>
                    <a:lnTo>
                      <a:pt x="434" y="651"/>
                    </a:lnTo>
                    <a:lnTo>
                      <a:pt x="468" y="643"/>
                    </a:lnTo>
                    <a:lnTo>
                      <a:pt x="502" y="632"/>
                    </a:lnTo>
                    <a:lnTo>
                      <a:pt x="533" y="618"/>
                    </a:lnTo>
                    <a:lnTo>
                      <a:pt x="563" y="601"/>
                    </a:lnTo>
                    <a:lnTo>
                      <a:pt x="591" y="583"/>
                    </a:lnTo>
                    <a:lnTo>
                      <a:pt x="616" y="561"/>
                    </a:lnTo>
                    <a:lnTo>
                      <a:pt x="640" y="538"/>
                    </a:lnTo>
                    <a:lnTo>
                      <a:pt x="660" y="512"/>
                    </a:lnTo>
                    <a:lnTo>
                      <a:pt x="679" y="485"/>
                    </a:lnTo>
                    <a:lnTo>
                      <a:pt x="694" y="457"/>
                    </a:lnTo>
                    <a:lnTo>
                      <a:pt x="706" y="427"/>
                    </a:lnTo>
                    <a:lnTo>
                      <a:pt x="715" y="395"/>
                    </a:lnTo>
                    <a:lnTo>
                      <a:pt x="720" y="363"/>
                    </a:lnTo>
                    <a:lnTo>
                      <a:pt x="722" y="329"/>
                    </a:lnTo>
                    <a:lnTo>
                      <a:pt x="720" y="296"/>
                    </a:lnTo>
                    <a:lnTo>
                      <a:pt x="715" y="263"/>
                    </a:lnTo>
                    <a:lnTo>
                      <a:pt x="706" y="231"/>
                    </a:lnTo>
                    <a:lnTo>
                      <a:pt x="694" y="201"/>
                    </a:lnTo>
                    <a:lnTo>
                      <a:pt x="679" y="173"/>
                    </a:lnTo>
                    <a:lnTo>
                      <a:pt x="660" y="145"/>
                    </a:lnTo>
                    <a:lnTo>
                      <a:pt x="640" y="120"/>
                    </a:lnTo>
                    <a:lnTo>
                      <a:pt x="616" y="97"/>
                    </a:lnTo>
                    <a:lnTo>
                      <a:pt x="591" y="76"/>
                    </a:lnTo>
                    <a:lnTo>
                      <a:pt x="563" y="57"/>
                    </a:lnTo>
                    <a:lnTo>
                      <a:pt x="533" y="40"/>
                    </a:lnTo>
                    <a:lnTo>
                      <a:pt x="502" y="26"/>
                    </a:lnTo>
                    <a:lnTo>
                      <a:pt x="468" y="15"/>
                    </a:lnTo>
                    <a:lnTo>
                      <a:pt x="434" y="7"/>
                    </a:lnTo>
                    <a:lnTo>
                      <a:pt x="398" y="2"/>
                    </a:lnTo>
                    <a:lnTo>
                      <a:pt x="361" y="0"/>
                    </a:lnTo>
                    <a:lnTo>
                      <a:pt x="324" y="2"/>
                    </a:lnTo>
                    <a:lnTo>
                      <a:pt x="288" y="7"/>
                    </a:lnTo>
                    <a:lnTo>
                      <a:pt x="254" y="15"/>
                    </a:lnTo>
                    <a:lnTo>
                      <a:pt x="220" y="26"/>
                    </a:lnTo>
                    <a:lnTo>
                      <a:pt x="189" y="40"/>
                    </a:lnTo>
                    <a:lnTo>
                      <a:pt x="159" y="57"/>
                    </a:lnTo>
                    <a:lnTo>
                      <a:pt x="131" y="76"/>
                    </a:lnTo>
                    <a:lnTo>
                      <a:pt x="106" y="97"/>
                    </a:lnTo>
                    <a:lnTo>
                      <a:pt x="83" y="120"/>
                    </a:lnTo>
                    <a:lnTo>
                      <a:pt x="62" y="145"/>
                    </a:lnTo>
                    <a:lnTo>
                      <a:pt x="43" y="173"/>
                    </a:lnTo>
                    <a:lnTo>
                      <a:pt x="28" y="201"/>
                    </a:lnTo>
                    <a:lnTo>
                      <a:pt x="16" y="231"/>
                    </a:lnTo>
                    <a:lnTo>
                      <a:pt x="8" y="263"/>
                    </a:lnTo>
                    <a:lnTo>
                      <a:pt x="2" y="296"/>
                    </a:lnTo>
                    <a:lnTo>
                      <a:pt x="0" y="329"/>
                    </a:lnTo>
                    <a:lnTo>
                      <a:pt x="2" y="363"/>
                    </a:lnTo>
                    <a:lnTo>
                      <a:pt x="8" y="395"/>
                    </a:lnTo>
                    <a:lnTo>
                      <a:pt x="16" y="427"/>
                    </a:lnTo>
                    <a:lnTo>
                      <a:pt x="28" y="457"/>
                    </a:lnTo>
                    <a:lnTo>
                      <a:pt x="43" y="485"/>
                    </a:lnTo>
                    <a:lnTo>
                      <a:pt x="62" y="512"/>
                    </a:lnTo>
                    <a:lnTo>
                      <a:pt x="83" y="538"/>
                    </a:lnTo>
                    <a:lnTo>
                      <a:pt x="106" y="561"/>
                    </a:lnTo>
                    <a:lnTo>
                      <a:pt x="131" y="583"/>
                    </a:lnTo>
                    <a:lnTo>
                      <a:pt x="159" y="601"/>
                    </a:lnTo>
                    <a:lnTo>
                      <a:pt x="189" y="618"/>
                    </a:lnTo>
                    <a:lnTo>
                      <a:pt x="220" y="632"/>
                    </a:lnTo>
                    <a:lnTo>
                      <a:pt x="254" y="643"/>
                    </a:lnTo>
                    <a:lnTo>
                      <a:pt x="288" y="651"/>
                    </a:lnTo>
                    <a:lnTo>
                      <a:pt x="324" y="656"/>
                    </a:lnTo>
                    <a:lnTo>
                      <a:pt x="361" y="657"/>
                    </a:lnTo>
                    <a:close/>
                  </a:path>
                </a:pathLst>
              </a:custGeom>
              <a:solidFill>
                <a:srgbClr val="C9DDC9"/>
              </a:solidFill>
              <a:ln w="9525">
                <a:noFill/>
                <a:miter lim="800000"/>
                <a:headEnd/>
                <a:tailEnd/>
              </a:ln>
            </p:spPr>
            <p:txBody>
              <a:bodyPr/>
              <a:lstStyle/>
              <a:p>
                <a:endParaRPr lang="es-MX"/>
              </a:p>
            </p:txBody>
          </p:sp>
          <p:sp>
            <p:nvSpPr>
              <p:cNvPr id="219192" name="196158 Forma"/>
              <p:cNvSpPr>
                <a:spLocks/>
              </p:cNvSpPr>
              <p:nvPr/>
            </p:nvSpPr>
            <p:spPr bwMode="auto">
              <a:xfrm>
                <a:off x="4532" y="3100"/>
                <a:ext cx="713" cy="649"/>
              </a:xfrm>
              <a:custGeom>
                <a:avLst/>
                <a:gdLst>
                  <a:gd name="T0" fmla="*/ 393 w 713"/>
                  <a:gd name="T1" fmla="*/ 648 h 649"/>
                  <a:gd name="T2" fmla="*/ 463 w 713"/>
                  <a:gd name="T3" fmla="*/ 635 h 649"/>
                  <a:gd name="T4" fmla="*/ 527 w 713"/>
                  <a:gd name="T5" fmla="*/ 610 h 649"/>
                  <a:gd name="T6" fmla="*/ 584 w 713"/>
                  <a:gd name="T7" fmla="*/ 575 h 649"/>
                  <a:gd name="T8" fmla="*/ 632 w 713"/>
                  <a:gd name="T9" fmla="*/ 531 h 649"/>
                  <a:gd name="T10" fmla="*/ 670 w 713"/>
                  <a:gd name="T11" fmla="*/ 480 h 649"/>
                  <a:gd name="T12" fmla="*/ 697 w 713"/>
                  <a:gd name="T13" fmla="*/ 421 h 649"/>
                  <a:gd name="T14" fmla="*/ 711 w 713"/>
                  <a:gd name="T15" fmla="*/ 359 h 649"/>
                  <a:gd name="T16" fmla="*/ 711 w 713"/>
                  <a:gd name="T17" fmla="*/ 292 h 649"/>
                  <a:gd name="T18" fmla="*/ 697 w 713"/>
                  <a:gd name="T19" fmla="*/ 228 h 649"/>
                  <a:gd name="T20" fmla="*/ 670 w 713"/>
                  <a:gd name="T21" fmla="*/ 170 h 649"/>
                  <a:gd name="T22" fmla="*/ 632 w 713"/>
                  <a:gd name="T23" fmla="*/ 118 h 649"/>
                  <a:gd name="T24" fmla="*/ 584 w 713"/>
                  <a:gd name="T25" fmla="*/ 75 h 649"/>
                  <a:gd name="T26" fmla="*/ 527 w 713"/>
                  <a:gd name="T27" fmla="*/ 40 h 649"/>
                  <a:gd name="T28" fmla="*/ 463 w 713"/>
                  <a:gd name="T29" fmla="*/ 15 h 649"/>
                  <a:gd name="T30" fmla="*/ 393 w 713"/>
                  <a:gd name="T31" fmla="*/ 2 h 649"/>
                  <a:gd name="T32" fmla="*/ 321 w 713"/>
                  <a:gd name="T33" fmla="*/ 2 h 649"/>
                  <a:gd name="T34" fmla="*/ 251 w 713"/>
                  <a:gd name="T35" fmla="*/ 15 h 649"/>
                  <a:gd name="T36" fmla="*/ 187 w 713"/>
                  <a:gd name="T37" fmla="*/ 40 h 649"/>
                  <a:gd name="T38" fmla="*/ 130 w 713"/>
                  <a:gd name="T39" fmla="*/ 75 h 649"/>
                  <a:gd name="T40" fmla="*/ 82 w 713"/>
                  <a:gd name="T41" fmla="*/ 118 h 649"/>
                  <a:gd name="T42" fmla="*/ 43 w 713"/>
                  <a:gd name="T43" fmla="*/ 170 h 649"/>
                  <a:gd name="T44" fmla="*/ 16 w 713"/>
                  <a:gd name="T45" fmla="*/ 228 h 649"/>
                  <a:gd name="T46" fmla="*/ 2 w 713"/>
                  <a:gd name="T47" fmla="*/ 292 h 649"/>
                  <a:gd name="T48" fmla="*/ 2 w 713"/>
                  <a:gd name="T49" fmla="*/ 359 h 649"/>
                  <a:gd name="T50" fmla="*/ 16 w 713"/>
                  <a:gd name="T51" fmla="*/ 421 h 649"/>
                  <a:gd name="T52" fmla="*/ 43 w 713"/>
                  <a:gd name="T53" fmla="*/ 480 h 649"/>
                  <a:gd name="T54" fmla="*/ 82 w 713"/>
                  <a:gd name="T55" fmla="*/ 531 h 649"/>
                  <a:gd name="T56" fmla="*/ 130 w 713"/>
                  <a:gd name="T57" fmla="*/ 575 h 649"/>
                  <a:gd name="T58" fmla="*/ 187 w 713"/>
                  <a:gd name="T59" fmla="*/ 610 h 649"/>
                  <a:gd name="T60" fmla="*/ 251 w 713"/>
                  <a:gd name="T61" fmla="*/ 635 h 649"/>
                  <a:gd name="T62" fmla="*/ 321 w 713"/>
                  <a:gd name="T63" fmla="*/ 648 h 6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3"/>
                  <a:gd name="T97" fmla="*/ 0 h 649"/>
                  <a:gd name="T98" fmla="*/ 713 w 713"/>
                  <a:gd name="T99" fmla="*/ 649 h 6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3" h="649">
                    <a:moveTo>
                      <a:pt x="357" y="649"/>
                    </a:moveTo>
                    <a:lnTo>
                      <a:pt x="393" y="648"/>
                    </a:lnTo>
                    <a:lnTo>
                      <a:pt x="429" y="643"/>
                    </a:lnTo>
                    <a:lnTo>
                      <a:pt x="463" y="635"/>
                    </a:lnTo>
                    <a:lnTo>
                      <a:pt x="496" y="624"/>
                    </a:lnTo>
                    <a:lnTo>
                      <a:pt x="527" y="610"/>
                    </a:lnTo>
                    <a:lnTo>
                      <a:pt x="556" y="594"/>
                    </a:lnTo>
                    <a:lnTo>
                      <a:pt x="584" y="575"/>
                    </a:lnTo>
                    <a:lnTo>
                      <a:pt x="609" y="554"/>
                    </a:lnTo>
                    <a:lnTo>
                      <a:pt x="632" y="531"/>
                    </a:lnTo>
                    <a:lnTo>
                      <a:pt x="652" y="507"/>
                    </a:lnTo>
                    <a:lnTo>
                      <a:pt x="670" y="480"/>
                    </a:lnTo>
                    <a:lnTo>
                      <a:pt x="685" y="451"/>
                    </a:lnTo>
                    <a:lnTo>
                      <a:pt x="697" y="421"/>
                    </a:lnTo>
                    <a:lnTo>
                      <a:pt x="706" y="390"/>
                    </a:lnTo>
                    <a:lnTo>
                      <a:pt x="711" y="359"/>
                    </a:lnTo>
                    <a:lnTo>
                      <a:pt x="713" y="325"/>
                    </a:lnTo>
                    <a:lnTo>
                      <a:pt x="711" y="292"/>
                    </a:lnTo>
                    <a:lnTo>
                      <a:pt x="706" y="260"/>
                    </a:lnTo>
                    <a:lnTo>
                      <a:pt x="697" y="228"/>
                    </a:lnTo>
                    <a:lnTo>
                      <a:pt x="685" y="199"/>
                    </a:lnTo>
                    <a:lnTo>
                      <a:pt x="670" y="170"/>
                    </a:lnTo>
                    <a:lnTo>
                      <a:pt x="652" y="144"/>
                    </a:lnTo>
                    <a:lnTo>
                      <a:pt x="632" y="118"/>
                    </a:lnTo>
                    <a:lnTo>
                      <a:pt x="609" y="95"/>
                    </a:lnTo>
                    <a:lnTo>
                      <a:pt x="584" y="75"/>
                    </a:lnTo>
                    <a:lnTo>
                      <a:pt x="556" y="56"/>
                    </a:lnTo>
                    <a:lnTo>
                      <a:pt x="527" y="40"/>
                    </a:lnTo>
                    <a:lnTo>
                      <a:pt x="496" y="26"/>
                    </a:lnTo>
                    <a:lnTo>
                      <a:pt x="463" y="15"/>
                    </a:lnTo>
                    <a:lnTo>
                      <a:pt x="429" y="7"/>
                    </a:lnTo>
                    <a:lnTo>
                      <a:pt x="393" y="2"/>
                    </a:lnTo>
                    <a:lnTo>
                      <a:pt x="357" y="0"/>
                    </a:lnTo>
                    <a:lnTo>
                      <a:pt x="321" y="2"/>
                    </a:lnTo>
                    <a:lnTo>
                      <a:pt x="285" y="7"/>
                    </a:lnTo>
                    <a:lnTo>
                      <a:pt x="251" y="15"/>
                    </a:lnTo>
                    <a:lnTo>
                      <a:pt x="218" y="26"/>
                    </a:lnTo>
                    <a:lnTo>
                      <a:pt x="187" y="40"/>
                    </a:lnTo>
                    <a:lnTo>
                      <a:pt x="158" y="56"/>
                    </a:lnTo>
                    <a:lnTo>
                      <a:pt x="130" y="75"/>
                    </a:lnTo>
                    <a:lnTo>
                      <a:pt x="105" y="95"/>
                    </a:lnTo>
                    <a:lnTo>
                      <a:pt x="82" y="118"/>
                    </a:lnTo>
                    <a:lnTo>
                      <a:pt x="61" y="144"/>
                    </a:lnTo>
                    <a:lnTo>
                      <a:pt x="43" y="170"/>
                    </a:lnTo>
                    <a:lnTo>
                      <a:pt x="28" y="199"/>
                    </a:lnTo>
                    <a:lnTo>
                      <a:pt x="16" y="228"/>
                    </a:lnTo>
                    <a:lnTo>
                      <a:pt x="7" y="260"/>
                    </a:lnTo>
                    <a:lnTo>
                      <a:pt x="2" y="292"/>
                    </a:lnTo>
                    <a:lnTo>
                      <a:pt x="0" y="325"/>
                    </a:lnTo>
                    <a:lnTo>
                      <a:pt x="2" y="359"/>
                    </a:lnTo>
                    <a:lnTo>
                      <a:pt x="7" y="390"/>
                    </a:lnTo>
                    <a:lnTo>
                      <a:pt x="16" y="421"/>
                    </a:lnTo>
                    <a:lnTo>
                      <a:pt x="28" y="451"/>
                    </a:lnTo>
                    <a:lnTo>
                      <a:pt x="43" y="480"/>
                    </a:lnTo>
                    <a:lnTo>
                      <a:pt x="61" y="507"/>
                    </a:lnTo>
                    <a:lnTo>
                      <a:pt x="82" y="531"/>
                    </a:lnTo>
                    <a:lnTo>
                      <a:pt x="105" y="554"/>
                    </a:lnTo>
                    <a:lnTo>
                      <a:pt x="130" y="575"/>
                    </a:lnTo>
                    <a:lnTo>
                      <a:pt x="158" y="594"/>
                    </a:lnTo>
                    <a:lnTo>
                      <a:pt x="187" y="610"/>
                    </a:lnTo>
                    <a:lnTo>
                      <a:pt x="218" y="624"/>
                    </a:lnTo>
                    <a:lnTo>
                      <a:pt x="251" y="635"/>
                    </a:lnTo>
                    <a:lnTo>
                      <a:pt x="285" y="643"/>
                    </a:lnTo>
                    <a:lnTo>
                      <a:pt x="321" y="648"/>
                    </a:lnTo>
                    <a:lnTo>
                      <a:pt x="357" y="649"/>
                    </a:lnTo>
                    <a:close/>
                  </a:path>
                </a:pathLst>
              </a:custGeom>
              <a:solidFill>
                <a:srgbClr val="CEE0CE"/>
              </a:solidFill>
              <a:ln w="9525">
                <a:noFill/>
                <a:miter lim="800000"/>
                <a:headEnd/>
                <a:tailEnd/>
              </a:ln>
            </p:spPr>
            <p:txBody>
              <a:bodyPr/>
              <a:lstStyle/>
              <a:p>
                <a:endParaRPr lang="es-MX"/>
              </a:p>
            </p:txBody>
          </p:sp>
          <p:sp>
            <p:nvSpPr>
              <p:cNvPr id="219193" name="196159 Forma"/>
              <p:cNvSpPr>
                <a:spLocks/>
              </p:cNvSpPr>
              <p:nvPr/>
            </p:nvSpPr>
            <p:spPr bwMode="auto">
              <a:xfrm>
                <a:off x="4537" y="3104"/>
                <a:ext cx="704" cy="641"/>
              </a:xfrm>
              <a:custGeom>
                <a:avLst/>
                <a:gdLst>
                  <a:gd name="T0" fmla="*/ 388 w 704"/>
                  <a:gd name="T1" fmla="*/ 640 h 641"/>
                  <a:gd name="T2" fmla="*/ 457 w 704"/>
                  <a:gd name="T3" fmla="*/ 627 h 641"/>
                  <a:gd name="T4" fmla="*/ 520 w 704"/>
                  <a:gd name="T5" fmla="*/ 603 h 641"/>
                  <a:gd name="T6" fmla="*/ 576 w 704"/>
                  <a:gd name="T7" fmla="*/ 568 h 641"/>
                  <a:gd name="T8" fmla="*/ 624 w 704"/>
                  <a:gd name="T9" fmla="*/ 525 h 641"/>
                  <a:gd name="T10" fmla="*/ 661 w 704"/>
                  <a:gd name="T11" fmla="*/ 474 h 641"/>
                  <a:gd name="T12" fmla="*/ 688 w 704"/>
                  <a:gd name="T13" fmla="*/ 416 h 641"/>
                  <a:gd name="T14" fmla="*/ 702 w 704"/>
                  <a:gd name="T15" fmla="*/ 354 h 641"/>
                  <a:gd name="T16" fmla="*/ 702 w 704"/>
                  <a:gd name="T17" fmla="*/ 288 h 641"/>
                  <a:gd name="T18" fmla="*/ 688 w 704"/>
                  <a:gd name="T19" fmla="*/ 226 h 641"/>
                  <a:gd name="T20" fmla="*/ 661 w 704"/>
                  <a:gd name="T21" fmla="*/ 169 h 641"/>
                  <a:gd name="T22" fmla="*/ 624 w 704"/>
                  <a:gd name="T23" fmla="*/ 117 h 641"/>
                  <a:gd name="T24" fmla="*/ 576 w 704"/>
                  <a:gd name="T25" fmla="*/ 74 h 641"/>
                  <a:gd name="T26" fmla="*/ 520 w 704"/>
                  <a:gd name="T27" fmla="*/ 39 h 641"/>
                  <a:gd name="T28" fmla="*/ 457 w 704"/>
                  <a:gd name="T29" fmla="*/ 15 h 641"/>
                  <a:gd name="T30" fmla="*/ 388 w 704"/>
                  <a:gd name="T31" fmla="*/ 2 h 641"/>
                  <a:gd name="T32" fmla="*/ 316 w 704"/>
                  <a:gd name="T33" fmla="*/ 2 h 641"/>
                  <a:gd name="T34" fmla="*/ 247 w 704"/>
                  <a:gd name="T35" fmla="*/ 15 h 641"/>
                  <a:gd name="T36" fmla="*/ 184 w 704"/>
                  <a:gd name="T37" fmla="*/ 39 h 641"/>
                  <a:gd name="T38" fmla="*/ 128 w 704"/>
                  <a:gd name="T39" fmla="*/ 74 h 641"/>
                  <a:gd name="T40" fmla="*/ 80 w 704"/>
                  <a:gd name="T41" fmla="*/ 117 h 641"/>
                  <a:gd name="T42" fmla="*/ 43 w 704"/>
                  <a:gd name="T43" fmla="*/ 169 h 641"/>
                  <a:gd name="T44" fmla="*/ 16 w 704"/>
                  <a:gd name="T45" fmla="*/ 226 h 641"/>
                  <a:gd name="T46" fmla="*/ 2 w 704"/>
                  <a:gd name="T47" fmla="*/ 288 h 641"/>
                  <a:gd name="T48" fmla="*/ 2 w 704"/>
                  <a:gd name="T49" fmla="*/ 354 h 641"/>
                  <a:gd name="T50" fmla="*/ 16 w 704"/>
                  <a:gd name="T51" fmla="*/ 416 h 641"/>
                  <a:gd name="T52" fmla="*/ 43 w 704"/>
                  <a:gd name="T53" fmla="*/ 474 h 641"/>
                  <a:gd name="T54" fmla="*/ 80 w 704"/>
                  <a:gd name="T55" fmla="*/ 525 h 641"/>
                  <a:gd name="T56" fmla="*/ 128 w 704"/>
                  <a:gd name="T57" fmla="*/ 568 h 641"/>
                  <a:gd name="T58" fmla="*/ 184 w 704"/>
                  <a:gd name="T59" fmla="*/ 603 h 641"/>
                  <a:gd name="T60" fmla="*/ 247 w 704"/>
                  <a:gd name="T61" fmla="*/ 627 h 641"/>
                  <a:gd name="T62" fmla="*/ 316 w 704"/>
                  <a:gd name="T63" fmla="*/ 640 h 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4"/>
                  <a:gd name="T97" fmla="*/ 0 h 641"/>
                  <a:gd name="T98" fmla="*/ 704 w 704"/>
                  <a:gd name="T99" fmla="*/ 641 h 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4" h="641">
                    <a:moveTo>
                      <a:pt x="352" y="641"/>
                    </a:moveTo>
                    <a:lnTo>
                      <a:pt x="388" y="640"/>
                    </a:lnTo>
                    <a:lnTo>
                      <a:pt x="423" y="635"/>
                    </a:lnTo>
                    <a:lnTo>
                      <a:pt x="457" y="627"/>
                    </a:lnTo>
                    <a:lnTo>
                      <a:pt x="489" y="616"/>
                    </a:lnTo>
                    <a:lnTo>
                      <a:pt x="520" y="603"/>
                    </a:lnTo>
                    <a:lnTo>
                      <a:pt x="549" y="587"/>
                    </a:lnTo>
                    <a:lnTo>
                      <a:pt x="576" y="568"/>
                    </a:lnTo>
                    <a:lnTo>
                      <a:pt x="601" y="548"/>
                    </a:lnTo>
                    <a:lnTo>
                      <a:pt x="624" y="525"/>
                    </a:lnTo>
                    <a:lnTo>
                      <a:pt x="644" y="500"/>
                    </a:lnTo>
                    <a:lnTo>
                      <a:pt x="661" y="474"/>
                    </a:lnTo>
                    <a:lnTo>
                      <a:pt x="677" y="446"/>
                    </a:lnTo>
                    <a:lnTo>
                      <a:pt x="688" y="416"/>
                    </a:lnTo>
                    <a:lnTo>
                      <a:pt x="697" y="386"/>
                    </a:lnTo>
                    <a:lnTo>
                      <a:pt x="702" y="354"/>
                    </a:lnTo>
                    <a:lnTo>
                      <a:pt x="704" y="321"/>
                    </a:lnTo>
                    <a:lnTo>
                      <a:pt x="702" y="288"/>
                    </a:lnTo>
                    <a:lnTo>
                      <a:pt x="697" y="257"/>
                    </a:lnTo>
                    <a:lnTo>
                      <a:pt x="688" y="226"/>
                    </a:lnTo>
                    <a:lnTo>
                      <a:pt x="677" y="196"/>
                    </a:lnTo>
                    <a:lnTo>
                      <a:pt x="661" y="169"/>
                    </a:lnTo>
                    <a:lnTo>
                      <a:pt x="644" y="142"/>
                    </a:lnTo>
                    <a:lnTo>
                      <a:pt x="624" y="117"/>
                    </a:lnTo>
                    <a:lnTo>
                      <a:pt x="601" y="94"/>
                    </a:lnTo>
                    <a:lnTo>
                      <a:pt x="576" y="74"/>
                    </a:lnTo>
                    <a:lnTo>
                      <a:pt x="549" y="55"/>
                    </a:lnTo>
                    <a:lnTo>
                      <a:pt x="520" y="39"/>
                    </a:lnTo>
                    <a:lnTo>
                      <a:pt x="489" y="26"/>
                    </a:lnTo>
                    <a:lnTo>
                      <a:pt x="457" y="15"/>
                    </a:lnTo>
                    <a:lnTo>
                      <a:pt x="423" y="7"/>
                    </a:lnTo>
                    <a:lnTo>
                      <a:pt x="388" y="2"/>
                    </a:lnTo>
                    <a:lnTo>
                      <a:pt x="352" y="0"/>
                    </a:lnTo>
                    <a:lnTo>
                      <a:pt x="316" y="2"/>
                    </a:lnTo>
                    <a:lnTo>
                      <a:pt x="281" y="7"/>
                    </a:lnTo>
                    <a:lnTo>
                      <a:pt x="247" y="15"/>
                    </a:lnTo>
                    <a:lnTo>
                      <a:pt x="215" y="26"/>
                    </a:lnTo>
                    <a:lnTo>
                      <a:pt x="184" y="39"/>
                    </a:lnTo>
                    <a:lnTo>
                      <a:pt x="155" y="55"/>
                    </a:lnTo>
                    <a:lnTo>
                      <a:pt x="128" y="74"/>
                    </a:lnTo>
                    <a:lnTo>
                      <a:pt x="103" y="94"/>
                    </a:lnTo>
                    <a:lnTo>
                      <a:pt x="80" y="117"/>
                    </a:lnTo>
                    <a:lnTo>
                      <a:pt x="60" y="142"/>
                    </a:lnTo>
                    <a:lnTo>
                      <a:pt x="43" y="169"/>
                    </a:lnTo>
                    <a:lnTo>
                      <a:pt x="27" y="196"/>
                    </a:lnTo>
                    <a:lnTo>
                      <a:pt x="16" y="226"/>
                    </a:lnTo>
                    <a:lnTo>
                      <a:pt x="7" y="257"/>
                    </a:lnTo>
                    <a:lnTo>
                      <a:pt x="2" y="288"/>
                    </a:lnTo>
                    <a:lnTo>
                      <a:pt x="0" y="321"/>
                    </a:lnTo>
                    <a:lnTo>
                      <a:pt x="2" y="354"/>
                    </a:lnTo>
                    <a:lnTo>
                      <a:pt x="7" y="386"/>
                    </a:lnTo>
                    <a:lnTo>
                      <a:pt x="16" y="416"/>
                    </a:lnTo>
                    <a:lnTo>
                      <a:pt x="27" y="446"/>
                    </a:lnTo>
                    <a:lnTo>
                      <a:pt x="43" y="474"/>
                    </a:lnTo>
                    <a:lnTo>
                      <a:pt x="60" y="500"/>
                    </a:lnTo>
                    <a:lnTo>
                      <a:pt x="80" y="525"/>
                    </a:lnTo>
                    <a:lnTo>
                      <a:pt x="103" y="548"/>
                    </a:lnTo>
                    <a:lnTo>
                      <a:pt x="128" y="568"/>
                    </a:lnTo>
                    <a:lnTo>
                      <a:pt x="155" y="587"/>
                    </a:lnTo>
                    <a:lnTo>
                      <a:pt x="184" y="603"/>
                    </a:lnTo>
                    <a:lnTo>
                      <a:pt x="215" y="616"/>
                    </a:lnTo>
                    <a:lnTo>
                      <a:pt x="247" y="627"/>
                    </a:lnTo>
                    <a:lnTo>
                      <a:pt x="281" y="635"/>
                    </a:lnTo>
                    <a:lnTo>
                      <a:pt x="316" y="640"/>
                    </a:lnTo>
                    <a:lnTo>
                      <a:pt x="352" y="641"/>
                    </a:lnTo>
                    <a:close/>
                  </a:path>
                </a:pathLst>
              </a:custGeom>
              <a:solidFill>
                <a:srgbClr val="D1E2D1"/>
              </a:solidFill>
              <a:ln w="9525">
                <a:noFill/>
                <a:miter lim="800000"/>
                <a:headEnd/>
                <a:tailEnd/>
              </a:ln>
            </p:spPr>
            <p:txBody>
              <a:bodyPr/>
              <a:lstStyle/>
              <a:p>
                <a:endParaRPr lang="es-MX"/>
              </a:p>
            </p:txBody>
          </p:sp>
          <p:sp>
            <p:nvSpPr>
              <p:cNvPr id="219194" name="196160 Forma"/>
              <p:cNvSpPr>
                <a:spLocks/>
              </p:cNvSpPr>
              <p:nvPr/>
            </p:nvSpPr>
            <p:spPr bwMode="auto">
              <a:xfrm>
                <a:off x="4541" y="3108"/>
                <a:ext cx="695" cy="633"/>
              </a:xfrm>
              <a:custGeom>
                <a:avLst/>
                <a:gdLst>
                  <a:gd name="T0" fmla="*/ 384 w 695"/>
                  <a:gd name="T1" fmla="*/ 632 h 633"/>
                  <a:gd name="T2" fmla="*/ 452 w 695"/>
                  <a:gd name="T3" fmla="*/ 619 h 633"/>
                  <a:gd name="T4" fmla="*/ 514 w 695"/>
                  <a:gd name="T5" fmla="*/ 595 h 633"/>
                  <a:gd name="T6" fmla="*/ 569 w 695"/>
                  <a:gd name="T7" fmla="*/ 561 h 633"/>
                  <a:gd name="T8" fmla="*/ 616 w 695"/>
                  <a:gd name="T9" fmla="*/ 518 h 633"/>
                  <a:gd name="T10" fmla="*/ 654 w 695"/>
                  <a:gd name="T11" fmla="*/ 468 h 633"/>
                  <a:gd name="T12" fmla="*/ 680 w 695"/>
                  <a:gd name="T13" fmla="*/ 411 h 633"/>
                  <a:gd name="T14" fmla="*/ 694 w 695"/>
                  <a:gd name="T15" fmla="*/ 349 h 633"/>
                  <a:gd name="T16" fmla="*/ 694 w 695"/>
                  <a:gd name="T17" fmla="*/ 285 h 633"/>
                  <a:gd name="T18" fmla="*/ 680 w 695"/>
                  <a:gd name="T19" fmla="*/ 223 h 633"/>
                  <a:gd name="T20" fmla="*/ 654 w 695"/>
                  <a:gd name="T21" fmla="*/ 166 h 633"/>
                  <a:gd name="T22" fmla="*/ 616 w 695"/>
                  <a:gd name="T23" fmla="*/ 116 h 633"/>
                  <a:gd name="T24" fmla="*/ 569 w 695"/>
                  <a:gd name="T25" fmla="*/ 73 h 633"/>
                  <a:gd name="T26" fmla="*/ 514 w 695"/>
                  <a:gd name="T27" fmla="*/ 38 h 633"/>
                  <a:gd name="T28" fmla="*/ 452 w 695"/>
                  <a:gd name="T29" fmla="*/ 15 h 633"/>
                  <a:gd name="T30" fmla="*/ 384 w 695"/>
                  <a:gd name="T31" fmla="*/ 2 h 633"/>
                  <a:gd name="T32" fmla="*/ 312 w 695"/>
                  <a:gd name="T33" fmla="*/ 2 h 633"/>
                  <a:gd name="T34" fmla="*/ 244 w 695"/>
                  <a:gd name="T35" fmla="*/ 15 h 633"/>
                  <a:gd name="T36" fmla="*/ 182 w 695"/>
                  <a:gd name="T37" fmla="*/ 38 h 633"/>
                  <a:gd name="T38" fmla="*/ 126 w 695"/>
                  <a:gd name="T39" fmla="*/ 73 h 633"/>
                  <a:gd name="T40" fmla="*/ 80 w 695"/>
                  <a:gd name="T41" fmla="*/ 116 h 633"/>
                  <a:gd name="T42" fmla="*/ 42 w 695"/>
                  <a:gd name="T43" fmla="*/ 166 h 633"/>
                  <a:gd name="T44" fmla="*/ 16 w 695"/>
                  <a:gd name="T45" fmla="*/ 223 h 633"/>
                  <a:gd name="T46" fmla="*/ 2 w 695"/>
                  <a:gd name="T47" fmla="*/ 285 h 633"/>
                  <a:gd name="T48" fmla="*/ 2 w 695"/>
                  <a:gd name="T49" fmla="*/ 349 h 633"/>
                  <a:gd name="T50" fmla="*/ 16 w 695"/>
                  <a:gd name="T51" fmla="*/ 411 h 633"/>
                  <a:gd name="T52" fmla="*/ 42 w 695"/>
                  <a:gd name="T53" fmla="*/ 468 h 633"/>
                  <a:gd name="T54" fmla="*/ 80 w 695"/>
                  <a:gd name="T55" fmla="*/ 518 h 633"/>
                  <a:gd name="T56" fmla="*/ 126 w 695"/>
                  <a:gd name="T57" fmla="*/ 561 h 633"/>
                  <a:gd name="T58" fmla="*/ 182 w 695"/>
                  <a:gd name="T59" fmla="*/ 595 h 633"/>
                  <a:gd name="T60" fmla="*/ 244 w 695"/>
                  <a:gd name="T61" fmla="*/ 619 h 633"/>
                  <a:gd name="T62" fmla="*/ 312 w 695"/>
                  <a:gd name="T63" fmla="*/ 632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633"/>
                  <a:gd name="T98" fmla="*/ 695 w 695"/>
                  <a:gd name="T99" fmla="*/ 633 h 6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633">
                    <a:moveTo>
                      <a:pt x="348" y="633"/>
                    </a:moveTo>
                    <a:lnTo>
                      <a:pt x="384" y="632"/>
                    </a:lnTo>
                    <a:lnTo>
                      <a:pt x="418" y="627"/>
                    </a:lnTo>
                    <a:lnTo>
                      <a:pt x="452" y="619"/>
                    </a:lnTo>
                    <a:lnTo>
                      <a:pt x="483" y="609"/>
                    </a:lnTo>
                    <a:lnTo>
                      <a:pt x="514" y="595"/>
                    </a:lnTo>
                    <a:lnTo>
                      <a:pt x="543" y="579"/>
                    </a:lnTo>
                    <a:lnTo>
                      <a:pt x="569" y="561"/>
                    </a:lnTo>
                    <a:lnTo>
                      <a:pt x="594" y="541"/>
                    </a:lnTo>
                    <a:lnTo>
                      <a:pt x="616" y="518"/>
                    </a:lnTo>
                    <a:lnTo>
                      <a:pt x="636" y="494"/>
                    </a:lnTo>
                    <a:lnTo>
                      <a:pt x="654" y="468"/>
                    </a:lnTo>
                    <a:lnTo>
                      <a:pt x="668" y="440"/>
                    </a:lnTo>
                    <a:lnTo>
                      <a:pt x="680" y="411"/>
                    </a:lnTo>
                    <a:lnTo>
                      <a:pt x="688" y="381"/>
                    </a:lnTo>
                    <a:lnTo>
                      <a:pt x="694" y="349"/>
                    </a:lnTo>
                    <a:lnTo>
                      <a:pt x="695" y="317"/>
                    </a:lnTo>
                    <a:lnTo>
                      <a:pt x="694" y="285"/>
                    </a:lnTo>
                    <a:lnTo>
                      <a:pt x="688" y="253"/>
                    </a:lnTo>
                    <a:lnTo>
                      <a:pt x="680" y="223"/>
                    </a:lnTo>
                    <a:lnTo>
                      <a:pt x="668" y="194"/>
                    </a:lnTo>
                    <a:lnTo>
                      <a:pt x="654" y="166"/>
                    </a:lnTo>
                    <a:lnTo>
                      <a:pt x="636" y="140"/>
                    </a:lnTo>
                    <a:lnTo>
                      <a:pt x="616" y="116"/>
                    </a:lnTo>
                    <a:lnTo>
                      <a:pt x="594" y="93"/>
                    </a:lnTo>
                    <a:lnTo>
                      <a:pt x="569" y="73"/>
                    </a:lnTo>
                    <a:lnTo>
                      <a:pt x="543" y="55"/>
                    </a:lnTo>
                    <a:lnTo>
                      <a:pt x="514" y="38"/>
                    </a:lnTo>
                    <a:lnTo>
                      <a:pt x="483" y="25"/>
                    </a:lnTo>
                    <a:lnTo>
                      <a:pt x="452" y="15"/>
                    </a:lnTo>
                    <a:lnTo>
                      <a:pt x="418" y="7"/>
                    </a:lnTo>
                    <a:lnTo>
                      <a:pt x="384" y="2"/>
                    </a:lnTo>
                    <a:lnTo>
                      <a:pt x="348" y="0"/>
                    </a:lnTo>
                    <a:lnTo>
                      <a:pt x="312" y="2"/>
                    </a:lnTo>
                    <a:lnTo>
                      <a:pt x="278" y="7"/>
                    </a:lnTo>
                    <a:lnTo>
                      <a:pt x="244" y="15"/>
                    </a:lnTo>
                    <a:lnTo>
                      <a:pt x="213" y="25"/>
                    </a:lnTo>
                    <a:lnTo>
                      <a:pt x="182" y="38"/>
                    </a:lnTo>
                    <a:lnTo>
                      <a:pt x="153" y="55"/>
                    </a:lnTo>
                    <a:lnTo>
                      <a:pt x="126" y="73"/>
                    </a:lnTo>
                    <a:lnTo>
                      <a:pt x="102" y="93"/>
                    </a:lnTo>
                    <a:lnTo>
                      <a:pt x="80" y="116"/>
                    </a:lnTo>
                    <a:lnTo>
                      <a:pt x="59" y="140"/>
                    </a:lnTo>
                    <a:lnTo>
                      <a:pt x="42" y="166"/>
                    </a:lnTo>
                    <a:lnTo>
                      <a:pt x="27" y="194"/>
                    </a:lnTo>
                    <a:lnTo>
                      <a:pt x="16" y="223"/>
                    </a:lnTo>
                    <a:lnTo>
                      <a:pt x="7" y="253"/>
                    </a:lnTo>
                    <a:lnTo>
                      <a:pt x="2" y="285"/>
                    </a:lnTo>
                    <a:lnTo>
                      <a:pt x="0" y="317"/>
                    </a:lnTo>
                    <a:lnTo>
                      <a:pt x="2" y="349"/>
                    </a:lnTo>
                    <a:lnTo>
                      <a:pt x="7" y="381"/>
                    </a:lnTo>
                    <a:lnTo>
                      <a:pt x="16" y="411"/>
                    </a:lnTo>
                    <a:lnTo>
                      <a:pt x="27" y="440"/>
                    </a:lnTo>
                    <a:lnTo>
                      <a:pt x="42" y="468"/>
                    </a:lnTo>
                    <a:lnTo>
                      <a:pt x="59" y="494"/>
                    </a:lnTo>
                    <a:lnTo>
                      <a:pt x="80" y="518"/>
                    </a:lnTo>
                    <a:lnTo>
                      <a:pt x="102" y="541"/>
                    </a:lnTo>
                    <a:lnTo>
                      <a:pt x="126" y="561"/>
                    </a:lnTo>
                    <a:lnTo>
                      <a:pt x="153" y="579"/>
                    </a:lnTo>
                    <a:lnTo>
                      <a:pt x="182" y="595"/>
                    </a:lnTo>
                    <a:lnTo>
                      <a:pt x="213" y="609"/>
                    </a:lnTo>
                    <a:lnTo>
                      <a:pt x="244" y="619"/>
                    </a:lnTo>
                    <a:lnTo>
                      <a:pt x="278" y="627"/>
                    </a:lnTo>
                    <a:lnTo>
                      <a:pt x="312" y="632"/>
                    </a:lnTo>
                    <a:lnTo>
                      <a:pt x="348" y="633"/>
                    </a:lnTo>
                    <a:close/>
                  </a:path>
                </a:pathLst>
              </a:custGeom>
              <a:solidFill>
                <a:srgbClr val="D3E5D3"/>
              </a:solidFill>
              <a:ln w="9525">
                <a:noFill/>
                <a:miter lim="800000"/>
                <a:headEnd/>
                <a:tailEnd/>
              </a:ln>
            </p:spPr>
            <p:txBody>
              <a:bodyPr/>
              <a:lstStyle/>
              <a:p>
                <a:endParaRPr lang="es-MX"/>
              </a:p>
            </p:txBody>
          </p:sp>
          <p:sp>
            <p:nvSpPr>
              <p:cNvPr id="219195" name="196161 Forma"/>
              <p:cNvSpPr>
                <a:spLocks/>
              </p:cNvSpPr>
              <p:nvPr/>
            </p:nvSpPr>
            <p:spPr bwMode="auto">
              <a:xfrm>
                <a:off x="4546" y="3112"/>
                <a:ext cx="686" cy="625"/>
              </a:xfrm>
              <a:custGeom>
                <a:avLst/>
                <a:gdLst>
                  <a:gd name="T0" fmla="*/ 378 w 686"/>
                  <a:gd name="T1" fmla="*/ 624 h 625"/>
                  <a:gd name="T2" fmla="*/ 445 w 686"/>
                  <a:gd name="T3" fmla="*/ 612 h 625"/>
                  <a:gd name="T4" fmla="*/ 506 w 686"/>
                  <a:gd name="T5" fmla="*/ 588 h 625"/>
                  <a:gd name="T6" fmla="*/ 562 w 686"/>
                  <a:gd name="T7" fmla="*/ 554 h 625"/>
                  <a:gd name="T8" fmla="*/ 608 w 686"/>
                  <a:gd name="T9" fmla="*/ 512 h 625"/>
                  <a:gd name="T10" fmla="*/ 645 w 686"/>
                  <a:gd name="T11" fmla="*/ 462 h 625"/>
                  <a:gd name="T12" fmla="*/ 671 w 686"/>
                  <a:gd name="T13" fmla="*/ 406 h 625"/>
                  <a:gd name="T14" fmla="*/ 685 w 686"/>
                  <a:gd name="T15" fmla="*/ 345 h 625"/>
                  <a:gd name="T16" fmla="*/ 685 w 686"/>
                  <a:gd name="T17" fmla="*/ 281 h 625"/>
                  <a:gd name="T18" fmla="*/ 671 w 686"/>
                  <a:gd name="T19" fmla="*/ 220 h 625"/>
                  <a:gd name="T20" fmla="*/ 645 w 686"/>
                  <a:gd name="T21" fmla="*/ 164 h 625"/>
                  <a:gd name="T22" fmla="*/ 608 w 686"/>
                  <a:gd name="T23" fmla="*/ 115 h 625"/>
                  <a:gd name="T24" fmla="*/ 562 w 686"/>
                  <a:gd name="T25" fmla="*/ 72 h 625"/>
                  <a:gd name="T26" fmla="*/ 506 w 686"/>
                  <a:gd name="T27" fmla="*/ 39 h 625"/>
                  <a:gd name="T28" fmla="*/ 445 w 686"/>
                  <a:gd name="T29" fmla="*/ 14 h 625"/>
                  <a:gd name="T30" fmla="*/ 378 w 686"/>
                  <a:gd name="T31" fmla="*/ 2 h 625"/>
                  <a:gd name="T32" fmla="*/ 308 w 686"/>
                  <a:gd name="T33" fmla="*/ 2 h 625"/>
                  <a:gd name="T34" fmla="*/ 241 w 686"/>
                  <a:gd name="T35" fmla="*/ 14 h 625"/>
                  <a:gd name="T36" fmla="*/ 179 w 686"/>
                  <a:gd name="T37" fmla="*/ 39 h 625"/>
                  <a:gd name="T38" fmla="*/ 125 w 686"/>
                  <a:gd name="T39" fmla="*/ 72 h 625"/>
                  <a:gd name="T40" fmla="*/ 78 w 686"/>
                  <a:gd name="T41" fmla="*/ 115 h 625"/>
                  <a:gd name="T42" fmla="*/ 41 w 686"/>
                  <a:gd name="T43" fmla="*/ 164 h 625"/>
                  <a:gd name="T44" fmla="*/ 15 w 686"/>
                  <a:gd name="T45" fmla="*/ 220 h 625"/>
                  <a:gd name="T46" fmla="*/ 1 w 686"/>
                  <a:gd name="T47" fmla="*/ 281 h 625"/>
                  <a:gd name="T48" fmla="*/ 1 w 686"/>
                  <a:gd name="T49" fmla="*/ 345 h 625"/>
                  <a:gd name="T50" fmla="*/ 15 w 686"/>
                  <a:gd name="T51" fmla="*/ 406 h 625"/>
                  <a:gd name="T52" fmla="*/ 41 w 686"/>
                  <a:gd name="T53" fmla="*/ 462 h 625"/>
                  <a:gd name="T54" fmla="*/ 78 w 686"/>
                  <a:gd name="T55" fmla="*/ 512 h 625"/>
                  <a:gd name="T56" fmla="*/ 125 w 686"/>
                  <a:gd name="T57" fmla="*/ 554 h 625"/>
                  <a:gd name="T58" fmla="*/ 179 w 686"/>
                  <a:gd name="T59" fmla="*/ 588 h 625"/>
                  <a:gd name="T60" fmla="*/ 241 w 686"/>
                  <a:gd name="T61" fmla="*/ 612 h 625"/>
                  <a:gd name="T62" fmla="*/ 308 w 686"/>
                  <a:gd name="T63" fmla="*/ 624 h 6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6"/>
                  <a:gd name="T97" fmla="*/ 0 h 625"/>
                  <a:gd name="T98" fmla="*/ 686 w 686"/>
                  <a:gd name="T99" fmla="*/ 625 h 6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6" h="625">
                    <a:moveTo>
                      <a:pt x="343" y="625"/>
                    </a:moveTo>
                    <a:lnTo>
                      <a:pt x="378" y="624"/>
                    </a:lnTo>
                    <a:lnTo>
                      <a:pt x="412" y="619"/>
                    </a:lnTo>
                    <a:lnTo>
                      <a:pt x="445" y="612"/>
                    </a:lnTo>
                    <a:lnTo>
                      <a:pt x="477" y="601"/>
                    </a:lnTo>
                    <a:lnTo>
                      <a:pt x="506" y="588"/>
                    </a:lnTo>
                    <a:lnTo>
                      <a:pt x="535" y="572"/>
                    </a:lnTo>
                    <a:lnTo>
                      <a:pt x="562" y="554"/>
                    </a:lnTo>
                    <a:lnTo>
                      <a:pt x="586" y="534"/>
                    </a:lnTo>
                    <a:lnTo>
                      <a:pt x="608" y="512"/>
                    </a:lnTo>
                    <a:lnTo>
                      <a:pt x="628" y="488"/>
                    </a:lnTo>
                    <a:lnTo>
                      <a:pt x="645" y="462"/>
                    </a:lnTo>
                    <a:lnTo>
                      <a:pt x="659" y="435"/>
                    </a:lnTo>
                    <a:lnTo>
                      <a:pt x="671" y="406"/>
                    </a:lnTo>
                    <a:lnTo>
                      <a:pt x="679" y="376"/>
                    </a:lnTo>
                    <a:lnTo>
                      <a:pt x="685" y="345"/>
                    </a:lnTo>
                    <a:lnTo>
                      <a:pt x="686" y="313"/>
                    </a:lnTo>
                    <a:lnTo>
                      <a:pt x="685" y="281"/>
                    </a:lnTo>
                    <a:lnTo>
                      <a:pt x="679" y="250"/>
                    </a:lnTo>
                    <a:lnTo>
                      <a:pt x="671" y="220"/>
                    </a:lnTo>
                    <a:lnTo>
                      <a:pt x="659" y="192"/>
                    </a:lnTo>
                    <a:lnTo>
                      <a:pt x="645" y="164"/>
                    </a:lnTo>
                    <a:lnTo>
                      <a:pt x="628" y="138"/>
                    </a:lnTo>
                    <a:lnTo>
                      <a:pt x="608" y="115"/>
                    </a:lnTo>
                    <a:lnTo>
                      <a:pt x="586" y="92"/>
                    </a:lnTo>
                    <a:lnTo>
                      <a:pt x="562" y="72"/>
                    </a:lnTo>
                    <a:lnTo>
                      <a:pt x="535" y="54"/>
                    </a:lnTo>
                    <a:lnTo>
                      <a:pt x="506" y="39"/>
                    </a:lnTo>
                    <a:lnTo>
                      <a:pt x="477" y="25"/>
                    </a:lnTo>
                    <a:lnTo>
                      <a:pt x="445" y="14"/>
                    </a:lnTo>
                    <a:lnTo>
                      <a:pt x="412" y="7"/>
                    </a:lnTo>
                    <a:lnTo>
                      <a:pt x="378" y="2"/>
                    </a:lnTo>
                    <a:lnTo>
                      <a:pt x="343" y="0"/>
                    </a:lnTo>
                    <a:lnTo>
                      <a:pt x="308" y="2"/>
                    </a:lnTo>
                    <a:lnTo>
                      <a:pt x="274" y="7"/>
                    </a:lnTo>
                    <a:lnTo>
                      <a:pt x="241" y="14"/>
                    </a:lnTo>
                    <a:lnTo>
                      <a:pt x="209" y="25"/>
                    </a:lnTo>
                    <a:lnTo>
                      <a:pt x="179" y="39"/>
                    </a:lnTo>
                    <a:lnTo>
                      <a:pt x="151" y="54"/>
                    </a:lnTo>
                    <a:lnTo>
                      <a:pt x="125" y="72"/>
                    </a:lnTo>
                    <a:lnTo>
                      <a:pt x="100" y="92"/>
                    </a:lnTo>
                    <a:lnTo>
                      <a:pt x="78" y="115"/>
                    </a:lnTo>
                    <a:lnTo>
                      <a:pt x="58" y="138"/>
                    </a:lnTo>
                    <a:lnTo>
                      <a:pt x="41" y="164"/>
                    </a:lnTo>
                    <a:lnTo>
                      <a:pt x="27" y="192"/>
                    </a:lnTo>
                    <a:lnTo>
                      <a:pt x="15" y="220"/>
                    </a:lnTo>
                    <a:lnTo>
                      <a:pt x="7" y="250"/>
                    </a:lnTo>
                    <a:lnTo>
                      <a:pt x="1" y="281"/>
                    </a:lnTo>
                    <a:lnTo>
                      <a:pt x="0" y="313"/>
                    </a:lnTo>
                    <a:lnTo>
                      <a:pt x="1" y="345"/>
                    </a:lnTo>
                    <a:lnTo>
                      <a:pt x="7" y="376"/>
                    </a:lnTo>
                    <a:lnTo>
                      <a:pt x="15" y="406"/>
                    </a:lnTo>
                    <a:lnTo>
                      <a:pt x="27" y="435"/>
                    </a:lnTo>
                    <a:lnTo>
                      <a:pt x="41" y="462"/>
                    </a:lnTo>
                    <a:lnTo>
                      <a:pt x="58" y="488"/>
                    </a:lnTo>
                    <a:lnTo>
                      <a:pt x="78" y="512"/>
                    </a:lnTo>
                    <a:lnTo>
                      <a:pt x="100" y="534"/>
                    </a:lnTo>
                    <a:lnTo>
                      <a:pt x="125" y="554"/>
                    </a:lnTo>
                    <a:lnTo>
                      <a:pt x="151" y="572"/>
                    </a:lnTo>
                    <a:lnTo>
                      <a:pt x="179" y="588"/>
                    </a:lnTo>
                    <a:lnTo>
                      <a:pt x="209" y="601"/>
                    </a:lnTo>
                    <a:lnTo>
                      <a:pt x="241" y="612"/>
                    </a:lnTo>
                    <a:lnTo>
                      <a:pt x="274" y="619"/>
                    </a:lnTo>
                    <a:lnTo>
                      <a:pt x="308" y="624"/>
                    </a:lnTo>
                    <a:lnTo>
                      <a:pt x="343" y="625"/>
                    </a:lnTo>
                    <a:close/>
                  </a:path>
                </a:pathLst>
              </a:custGeom>
              <a:solidFill>
                <a:srgbClr val="D6E5D6"/>
              </a:solidFill>
              <a:ln w="9525">
                <a:noFill/>
                <a:miter lim="800000"/>
                <a:headEnd/>
                <a:tailEnd/>
              </a:ln>
            </p:spPr>
            <p:txBody>
              <a:bodyPr/>
              <a:lstStyle/>
              <a:p>
                <a:endParaRPr lang="es-MX"/>
              </a:p>
            </p:txBody>
          </p:sp>
          <p:sp>
            <p:nvSpPr>
              <p:cNvPr id="219196" name="196162 Forma"/>
              <p:cNvSpPr>
                <a:spLocks/>
              </p:cNvSpPr>
              <p:nvPr/>
            </p:nvSpPr>
            <p:spPr bwMode="auto">
              <a:xfrm>
                <a:off x="4550" y="3117"/>
                <a:ext cx="678" cy="616"/>
              </a:xfrm>
              <a:custGeom>
                <a:avLst/>
                <a:gdLst>
                  <a:gd name="T0" fmla="*/ 374 w 678"/>
                  <a:gd name="T1" fmla="*/ 615 h 616"/>
                  <a:gd name="T2" fmla="*/ 440 w 678"/>
                  <a:gd name="T3" fmla="*/ 602 h 616"/>
                  <a:gd name="T4" fmla="*/ 501 w 678"/>
                  <a:gd name="T5" fmla="*/ 579 h 616"/>
                  <a:gd name="T6" fmla="*/ 555 w 678"/>
                  <a:gd name="T7" fmla="*/ 546 h 616"/>
                  <a:gd name="T8" fmla="*/ 600 w 678"/>
                  <a:gd name="T9" fmla="*/ 504 h 616"/>
                  <a:gd name="T10" fmla="*/ 637 w 678"/>
                  <a:gd name="T11" fmla="*/ 455 h 616"/>
                  <a:gd name="T12" fmla="*/ 662 w 678"/>
                  <a:gd name="T13" fmla="*/ 400 h 616"/>
                  <a:gd name="T14" fmla="*/ 676 w 678"/>
                  <a:gd name="T15" fmla="*/ 340 h 616"/>
                  <a:gd name="T16" fmla="*/ 676 w 678"/>
                  <a:gd name="T17" fmla="*/ 277 h 616"/>
                  <a:gd name="T18" fmla="*/ 662 w 678"/>
                  <a:gd name="T19" fmla="*/ 217 h 616"/>
                  <a:gd name="T20" fmla="*/ 637 w 678"/>
                  <a:gd name="T21" fmla="*/ 161 h 616"/>
                  <a:gd name="T22" fmla="*/ 600 w 678"/>
                  <a:gd name="T23" fmla="*/ 112 h 616"/>
                  <a:gd name="T24" fmla="*/ 555 w 678"/>
                  <a:gd name="T25" fmla="*/ 70 h 616"/>
                  <a:gd name="T26" fmla="*/ 501 w 678"/>
                  <a:gd name="T27" fmla="*/ 37 h 616"/>
                  <a:gd name="T28" fmla="*/ 440 w 678"/>
                  <a:gd name="T29" fmla="*/ 13 h 616"/>
                  <a:gd name="T30" fmla="*/ 374 w 678"/>
                  <a:gd name="T31" fmla="*/ 1 h 616"/>
                  <a:gd name="T32" fmla="*/ 304 w 678"/>
                  <a:gd name="T33" fmla="*/ 1 h 616"/>
                  <a:gd name="T34" fmla="*/ 238 w 678"/>
                  <a:gd name="T35" fmla="*/ 13 h 616"/>
                  <a:gd name="T36" fmla="*/ 178 w 678"/>
                  <a:gd name="T37" fmla="*/ 37 h 616"/>
                  <a:gd name="T38" fmla="*/ 123 w 678"/>
                  <a:gd name="T39" fmla="*/ 70 h 616"/>
                  <a:gd name="T40" fmla="*/ 78 w 678"/>
                  <a:gd name="T41" fmla="*/ 112 h 616"/>
                  <a:gd name="T42" fmla="*/ 41 w 678"/>
                  <a:gd name="T43" fmla="*/ 161 h 616"/>
                  <a:gd name="T44" fmla="*/ 16 w 678"/>
                  <a:gd name="T45" fmla="*/ 217 h 616"/>
                  <a:gd name="T46" fmla="*/ 2 w 678"/>
                  <a:gd name="T47" fmla="*/ 277 h 616"/>
                  <a:gd name="T48" fmla="*/ 2 w 678"/>
                  <a:gd name="T49" fmla="*/ 340 h 616"/>
                  <a:gd name="T50" fmla="*/ 16 w 678"/>
                  <a:gd name="T51" fmla="*/ 400 h 616"/>
                  <a:gd name="T52" fmla="*/ 41 w 678"/>
                  <a:gd name="T53" fmla="*/ 455 h 616"/>
                  <a:gd name="T54" fmla="*/ 78 w 678"/>
                  <a:gd name="T55" fmla="*/ 504 h 616"/>
                  <a:gd name="T56" fmla="*/ 123 w 678"/>
                  <a:gd name="T57" fmla="*/ 546 h 616"/>
                  <a:gd name="T58" fmla="*/ 178 w 678"/>
                  <a:gd name="T59" fmla="*/ 579 h 616"/>
                  <a:gd name="T60" fmla="*/ 238 w 678"/>
                  <a:gd name="T61" fmla="*/ 602 h 616"/>
                  <a:gd name="T62" fmla="*/ 304 w 678"/>
                  <a:gd name="T63" fmla="*/ 615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8"/>
                  <a:gd name="T97" fmla="*/ 0 h 616"/>
                  <a:gd name="T98" fmla="*/ 678 w 678"/>
                  <a:gd name="T99" fmla="*/ 616 h 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8" h="616">
                    <a:moveTo>
                      <a:pt x="339" y="616"/>
                    </a:moveTo>
                    <a:lnTo>
                      <a:pt x="374" y="615"/>
                    </a:lnTo>
                    <a:lnTo>
                      <a:pt x="408" y="610"/>
                    </a:lnTo>
                    <a:lnTo>
                      <a:pt x="440" y="602"/>
                    </a:lnTo>
                    <a:lnTo>
                      <a:pt x="471" y="592"/>
                    </a:lnTo>
                    <a:lnTo>
                      <a:pt x="501" y="579"/>
                    </a:lnTo>
                    <a:lnTo>
                      <a:pt x="529" y="564"/>
                    </a:lnTo>
                    <a:lnTo>
                      <a:pt x="555" y="546"/>
                    </a:lnTo>
                    <a:lnTo>
                      <a:pt x="579" y="526"/>
                    </a:lnTo>
                    <a:lnTo>
                      <a:pt x="600" y="504"/>
                    </a:lnTo>
                    <a:lnTo>
                      <a:pt x="620" y="480"/>
                    </a:lnTo>
                    <a:lnTo>
                      <a:pt x="637" y="455"/>
                    </a:lnTo>
                    <a:lnTo>
                      <a:pt x="651" y="428"/>
                    </a:lnTo>
                    <a:lnTo>
                      <a:pt x="662" y="400"/>
                    </a:lnTo>
                    <a:lnTo>
                      <a:pt x="671" y="370"/>
                    </a:lnTo>
                    <a:lnTo>
                      <a:pt x="676" y="340"/>
                    </a:lnTo>
                    <a:lnTo>
                      <a:pt x="678" y="308"/>
                    </a:lnTo>
                    <a:lnTo>
                      <a:pt x="676" y="277"/>
                    </a:lnTo>
                    <a:lnTo>
                      <a:pt x="671" y="246"/>
                    </a:lnTo>
                    <a:lnTo>
                      <a:pt x="662" y="217"/>
                    </a:lnTo>
                    <a:lnTo>
                      <a:pt x="651" y="188"/>
                    </a:lnTo>
                    <a:lnTo>
                      <a:pt x="637" y="161"/>
                    </a:lnTo>
                    <a:lnTo>
                      <a:pt x="620" y="135"/>
                    </a:lnTo>
                    <a:lnTo>
                      <a:pt x="600" y="112"/>
                    </a:lnTo>
                    <a:lnTo>
                      <a:pt x="579" y="90"/>
                    </a:lnTo>
                    <a:lnTo>
                      <a:pt x="555" y="70"/>
                    </a:lnTo>
                    <a:lnTo>
                      <a:pt x="529" y="53"/>
                    </a:lnTo>
                    <a:lnTo>
                      <a:pt x="501" y="37"/>
                    </a:lnTo>
                    <a:lnTo>
                      <a:pt x="471" y="24"/>
                    </a:lnTo>
                    <a:lnTo>
                      <a:pt x="440" y="13"/>
                    </a:lnTo>
                    <a:lnTo>
                      <a:pt x="408" y="6"/>
                    </a:lnTo>
                    <a:lnTo>
                      <a:pt x="374" y="1"/>
                    </a:lnTo>
                    <a:lnTo>
                      <a:pt x="339" y="0"/>
                    </a:lnTo>
                    <a:lnTo>
                      <a:pt x="304" y="1"/>
                    </a:lnTo>
                    <a:lnTo>
                      <a:pt x="271" y="6"/>
                    </a:lnTo>
                    <a:lnTo>
                      <a:pt x="238" y="13"/>
                    </a:lnTo>
                    <a:lnTo>
                      <a:pt x="207" y="24"/>
                    </a:lnTo>
                    <a:lnTo>
                      <a:pt x="178" y="37"/>
                    </a:lnTo>
                    <a:lnTo>
                      <a:pt x="150" y="53"/>
                    </a:lnTo>
                    <a:lnTo>
                      <a:pt x="123" y="70"/>
                    </a:lnTo>
                    <a:lnTo>
                      <a:pt x="99" y="90"/>
                    </a:lnTo>
                    <a:lnTo>
                      <a:pt x="78" y="112"/>
                    </a:lnTo>
                    <a:lnTo>
                      <a:pt x="58" y="135"/>
                    </a:lnTo>
                    <a:lnTo>
                      <a:pt x="41" y="161"/>
                    </a:lnTo>
                    <a:lnTo>
                      <a:pt x="27" y="188"/>
                    </a:lnTo>
                    <a:lnTo>
                      <a:pt x="16" y="217"/>
                    </a:lnTo>
                    <a:lnTo>
                      <a:pt x="7" y="246"/>
                    </a:lnTo>
                    <a:lnTo>
                      <a:pt x="2" y="277"/>
                    </a:lnTo>
                    <a:lnTo>
                      <a:pt x="0" y="308"/>
                    </a:lnTo>
                    <a:lnTo>
                      <a:pt x="2" y="340"/>
                    </a:lnTo>
                    <a:lnTo>
                      <a:pt x="7" y="370"/>
                    </a:lnTo>
                    <a:lnTo>
                      <a:pt x="16" y="400"/>
                    </a:lnTo>
                    <a:lnTo>
                      <a:pt x="27" y="428"/>
                    </a:lnTo>
                    <a:lnTo>
                      <a:pt x="41" y="455"/>
                    </a:lnTo>
                    <a:lnTo>
                      <a:pt x="58" y="480"/>
                    </a:lnTo>
                    <a:lnTo>
                      <a:pt x="78" y="504"/>
                    </a:lnTo>
                    <a:lnTo>
                      <a:pt x="99" y="526"/>
                    </a:lnTo>
                    <a:lnTo>
                      <a:pt x="123" y="546"/>
                    </a:lnTo>
                    <a:lnTo>
                      <a:pt x="150" y="564"/>
                    </a:lnTo>
                    <a:lnTo>
                      <a:pt x="178" y="579"/>
                    </a:lnTo>
                    <a:lnTo>
                      <a:pt x="207" y="592"/>
                    </a:lnTo>
                    <a:lnTo>
                      <a:pt x="238" y="602"/>
                    </a:lnTo>
                    <a:lnTo>
                      <a:pt x="271" y="610"/>
                    </a:lnTo>
                    <a:lnTo>
                      <a:pt x="304" y="615"/>
                    </a:lnTo>
                    <a:lnTo>
                      <a:pt x="339" y="616"/>
                    </a:lnTo>
                    <a:close/>
                  </a:path>
                </a:pathLst>
              </a:custGeom>
              <a:solidFill>
                <a:srgbClr val="DBEADB"/>
              </a:solidFill>
              <a:ln w="9525">
                <a:noFill/>
                <a:miter lim="800000"/>
                <a:headEnd/>
                <a:tailEnd/>
              </a:ln>
            </p:spPr>
            <p:txBody>
              <a:bodyPr/>
              <a:lstStyle/>
              <a:p>
                <a:endParaRPr lang="es-MX"/>
              </a:p>
            </p:txBody>
          </p:sp>
          <p:sp>
            <p:nvSpPr>
              <p:cNvPr id="219197" name="196163 Forma"/>
              <p:cNvSpPr>
                <a:spLocks/>
              </p:cNvSpPr>
              <p:nvPr/>
            </p:nvSpPr>
            <p:spPr bwMode="auto">
              <a:xfrm>
                <a:off x="4554" y="3121"/>
                <a:ext cx="670" cy="608"/>
              </a:xfrm>
              <a:custGeom>
                <a:avLst/>
                <a:gdLst>
                  <a:gd name="T0" fmla="*/ 369 w 670"/>
                  <a:gd name="T1" fmla="*/ 607 h 608"/>
                  <a:gd name="T2" fmla="*/ 435 w 670"/>
                  <a:gd name="T3" fmla="*/ 594 h 608"/>
                  <a:gd name="T4" fmla="*/ 494 w 670"/>
                  <a:gd name="T5" fmla="*/ 571 h 608"/>
                  <a:gd name="T6" fmla="*/ 548 w 670"/>
                  <a:gd name="T7" fmla="*/ 539 h 608"/>
                  <a:gd name="T8" fmla="*/ 593 w 670"/>
                  <a:gd name="T9" fmla="*/ 498 h 608"/>
                  <a:gd name="T10" fmla="*/ 629 w 670"/>
                  <a:gd name="T11" fmla="*/ 449 h 608"/>
                  <a:gd name="T12" fmla="*/ 654 w 670"/>
                  <a:gd name="T13" fmla="*/ 395 h 608"/>
                  <a:gd name="T14" fmla="*/ 668 w 670"/>
                  <a:gd name="T15" fmla="*/ 335 h 608"/>
                  <a:gd name="T16" fmla="*/ 668 w 670"/>
                  <a:gd name="T17" fmla="*/ 273 h 608"/>
                  <a:gd name="T18" fmla="*/ 654 w 670"/>
                  <a:gd name="T19" fmla="*/ 214 h 608"/>
                  <a:gd name="T20" fmla="*/ 629 w 670"/>
                  <a:gd name="T21" fmla="*/ 159 h 608"/>
                  <a:gd name="T22" fmla="*/ 593 w 670"/>
                  <a:gd name="T23" fmla="*/ 111 h 608"/>
                  <a:gd name="T24" fmla="*/ 548 w 670"/>
                  <a:gd name="T25" fmla="*/ 69 h 608"/>
                  <a:gd name="T26" fmla="*/ 494 w 670"/>
                  <a:gd name="T27" fmla="*/ 36 h 608"/>
                  <a:gd name="T28" fmla="*/ 435 w 670"/>
                  <a:gd name="T29" fmla="*/ 13 h 608"/>
                  <a:gd name="T30" fmla="*/ 369 w 670"/>
                  <a:gd name="T31" fmla="*/ 1 h 608"/>
                  <a:gd name="T32" fmla="*/ 301 w 670"/>
                  <a:gd name="T33" fmla="*/ 1 h 608"/>
                  <a:gd name="T34" fmla="*/ 235 w 670"/>
                  <a:gd name="T35" fmla="*/ 13 h 608"/>
                  <a:gd name="T36" fmla="*/ 176 w 670"/>
                  <a:gd name="T37" fmla="*/ 36 h 608"/>
                  <a:gd name="T38" fmla="*/ 122 w 670"/>
                  <a:gd name="T39" fmla="*/ 69 h 608"/>
                  <a:gd name="T40" fmla="*/ 77 w 670"/>
                  <a:gd name="T41" fmla="*/ 111 h 608"/>
                  <a:gd name="T42" fmla="*/ 41 w 670"/>
                  <a:gd name="T43" fmla="*/ 159 h 608"/>
                  <a:gd name="T44" fmla="*/ 16 w 670"/>
                  <a:gd name="T45" fmla="*/ 214 h 608"/>
                  <a:gd name="T46" fmla="*/ 2 w 670"/>
                  <a:gd name="T47" fmla="*/ 273 h 608"/>
                  <a:gd name="T48" fmla="*/ 2 w 670"/>
                  <a:gd name="T49" fmla="*/ 335 h 608"/>
                  <a:gd name="T50" fmla="*/ 16 w 670"/>
                  <a:gd name="T51" fmla="*/ 395 h 608"/>
                  <a:gd name="T52" fmla="*/ 41 w 670"/>
                  <a:gd name="T53" fmla="*/ 449 h 608"/>
                  <a:gd name="T54" fmla="*/ 77 w 670"/>
                  <a:gd name="T55" fmla="*/ 498 h 608"/>
                  <a:gd name="T56" fmla="*/ 122 w 670"/>
                  <a:gd name="T57" fmla="*/ 539 h 608"/>
                  <a:gd name="T58" fmla="*/ 176 w 670"/>
                  <a:gd name="T59" fmla="*/ 571 h 608"/>
                  <a:gd name="T60" fmla="*/ 235 w 670"/>
                  <a:gd name="T61" fmla="*/ 594 h 608"/>
                  <a:gd name="T62" fmla="*/ 301 w 670"/>
                  <a:gd name="T63" fmla="*/ 607 h 6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0"/>
                  <a:gd name="T97" fmla="*/ 0 h 608"/>
                  <a:gd name="T98" fmla="*/ 670 w 670"/>
                  <a:gd name="T99" fmla="*/ 608 h 6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0" h="608">
                    <a:moveTo>
                      <a:pt x="335" y="608"/>
                    </a:moveTo>
                    <a:lnTo>
                      <a:pt x="369" y="607"/>
                    </a:lnTo>
                    <a:lnTo>
                      <a:pt x="402" y="602"/>
                    </a:lnTo>
                    <a:lnTo>
                      <a:pt x="435" y="594"/>
                    </a:lnTo>
                    <a:lnTo>
                      <a:pt x="466" y="584"/>
                    </a:lnTo>
                    <a:lnTo>
                      <a:pt x="494" y="571"/>
                    </a:lnTo>
                    <a:lnTo>
                      <a:pt x="522" y="556"/>
                    </a:lnTo>
                    <a:lnTo>
                      <a:pt x="548" y="539"/>
                    </a:lnTo>
                    <a:lnTo>
                      <a:pt x="572" y="519"/>
                    </a:lnTo>
                    <a:lnTo>
                      <a:pt x="593" y="498"/>
                    </a:lnTo>
                    <a:lnTo>
                      <a:pt x="613" y="474"/>
                    </a:lnTo>
                    <a:lnTo>
                      <a:pt x="629" y="449"/>
                    </a:lnTo>
                    <a:lnTo>
                      <a:pt x="643" y="422"/>
                    </a:lnTo>
                    <a:lnTo>
                      <a:pt x="654" y="395"/>
                    </a:lnTo>
                    <a:lnTo>
                      <a:pt x="663" y="365"/>
                    </a:lnTo>
                    <a:lnTo>
                      <a:pt x="668" y="335"/>
                    </a:lnTo>
                    <a:lnTo>
                      <a:pt x="670" y="304"/>
                    </a:lnTo>
                    <a:lnTo>
                      <a:pt x="668" y="273"/>
                    </a:lnTo>
                    <a:lnTo>
                      <a:pt x="663" y="243"/>
                    </a:lnTo>
                    <a:lnTo>
                      <a:pt x="654" y="214"/>
                    </a:lnTo>
                    <a:lnTo>
                      <a:pt x="643" y="186"/>
                    </a:lnTo>
                    <a:lnTo>
                      <a:pt x="629" y="159"/>
                    </a:lnTo>
                    <a:lnTo>
                      <a:pt x="613" y="134"/>
                    </a:lnTo>
                    <a:lnTo>
                      <a:pt x="593" y="111"/>
                    </a:lnTo>
                    <a:lnTo>
                      <a:pt x="572" y="89"/>
                    </a:lnTo>
                    <a:lnTo>
                      <a:pt x="548" y="69"/>
                    </a:lnTo>
                    <a:lnTo>
                      <a:pt x="522" y="51"/>
                    </a:lnTo>
                    <a:lnTo>
                      <a:pt x="494" y="36"/>
                    </a:lnTo>
                    <a:lnTo>
                      <a:pt x="466" y="24"/>
                    </a:lnTo>
                    <a:lnTo>
                      <a:pt x="435" y="13"/>
                    </a:lnTo>
                    <a:lnTo>
                      <a:pt x="402" y="6"/>
                    </a:lnTo>
                    <a:lnTo>
                      <a:pt x="369" y="1"/>
                    </a:lnTo>
                    <a:lnTo>
                      <a:pt x="335" y="0"/>
                    </a:lnTo>
                    <a:lnTo>
                      <a:pt x="301" y="1"/>
                    </a:lnTo>
                    <a:lnTo>
                      <a:pt x="268" y="6"/>
                    </a:lnTo>
                    <a:lnTo>
                      <a:pt x="235" y="13"/>
                    </a:lnTo>
                    <a:lnTo>
                      <a:pt x="205" y="24"/>
                    </a:lnTo>
                    <a:lnTo>
                      <a:pt x="176" y="36"/>
                    </a:lnTo>
                    <a:lnTo>
                      <a:pt x="148" y="51"/>
                    </a:lnTo>
                    <a:lnTo>
                      <a:pt x="122" y="69"/>
                    </a:lnTo>
                    <a:lnTo>
                      <a:pt x="98" y="89"/>
                    </a:lnTo>
                    <a:lnTo>
                      <a:pt x="77" y="111"/>
                    </a:lnTo>
                    <a:lnTo>
                      <a:pt x="58" y="134"/>
                    </a:lnTo>
                    <a:lnTo>
                      <a:pt x="41" y="159"/>
                    </a:lnTo>
                    <a:lnTo>
                      <a:pt x="27" y="186"/>
                    </a:lnTo>
                    <a:lnTo>
                      <a:pt x="16" y="214"/>
                    </a:lnTo>
                    <a:lnTo>
                      <a:pt x="7" y="243"/>
                    </a:lnTo>
                    <a:lnTo>
                      <a:pt x="2" y="273"/>
                    </a:lnTo>
                    <a:lnTo>
                      <a:pt x="0" y="304"/>
                    </a:lnTo>
                    <a:lnTo>
                      <a:pt x="2" y="335"/>
                    </a:lnTo>
                    <a:lnTo>
                      <a:pt x="7" y="365"/>
                    </a:lnTo>
                    <a:lnTo>
                      <a:pt x="16" y="395"/>
                    </a:lnTo>
                    <a:lnTo>
                      <a:pt x="27" y="422"/>
                    </a:lnTo>
                    <a:lnTo>
                      <a:pt x="41" y="449"/>
                    </a:lnTo>
                    <a:lnTo>
                      <a:pt x="58" y="474"/>
                    </a:lnTo>
                    <a:lnTo>
                      <a:pt x="77" y="498"/>
                    </a:lnTo>
                    <a:lnTo>
                      <a:pt x="98" y="519"/>
                    </a:lnTo>
                    <a:lnTo>
                      <a:pt x="122" y="539"/>
                    </a:lnTo>
                    <a:lnTo>
                      <a:pt x="148" y="556"/>
                    </a:lnTo>
                    <a:lnTo>
                      <a:pt x="176" y="571"/>
                    </a:lnTo>
                    <a:lnTo>
                      <a:pt x="205" y="584"/>
                    </a:lnTo>
                    <a:lnTo>
                      <a:pt x="235" y="594"/>
                    </a:lnTo>
                    <a:lnTo>
                      <a:pt x="268" y="602"/>
                    </a:lnTo>
                    <a:lnTo>
                      <a:pt x="301" y="607"/>
                    </a:lnTo>
                    <a:lnTo>
                      <a:pt x="335" y="608"/>
                    </a:lnTo>
                    <a:close/>
                  </a:path>
                </a:pathLst>
              </a:custGeom>
              <a:solidFill>
                <a:srgbClr val="DDEDDD"/>
              </a:solidFill>
              <a:ln w="9525">
                <a:noFill/>
                <a:miter lim="800000"/>
                <a:headEnd/>
                <a:tailEnd/>
              </a:ln>
            </p:spPr>
            <p:txBody>
              <a:bodyPr/>
              <a:lstStyle/>
              <a:p>
                <a:endParaRPr lang="es-MX"/>
              </a:p>
            </p:txBody>
          </p:sp>
          <p:sp>
            <p:nvSpPr>
              <p:cNvPr id="219198" name="196166 Forma"/>
              <p:cNvSpPr>
                <a:spLocks/>
              </p:cNvSpPr>
              <p:nvPr/>
            </p:nvSpPr>
            <p:spPr bwMode="auto">
              <a:xfrm>
                <a:off x="4568" y="3133"/>
                <a:ext cx="642" cy="584"/>
              </a:xfrm>
              <a:custGeom>
                <a:avLst/>
                <a:gdLst>
                  <a:gd name="T0" fmla="*/ 354 w 642"/>
                  <a:gd name="T1" fmla="*/ 582 h 584"/>
                  <a:gd name="T2" fmla="*/ 416 w 642"/>
                  <a:gd name="T3" fmla="*/ 571 h 584"/>
                  <a:gd name="T4" fmla="*/ 474 w 642"/>
                  <a:gd name="T5" fmla="*/ 549 h 584"/>
                  <a:gd name="T6" fmla="*/ 525 w 642"/>
                  <a:gd name="T7" fmla="*/ 517 h 584"/>
                  <a:gd name="T8" fmla="*/ 569 w 642"/>
                  <a:gd name="T9" fmla="*/ 478 h 584"/>
                  <a:gd name="T10" fmla="*/ 603 w 642"/>
                  <a:gd name="T11" fmla="*/ 432 h 584"/>
                  <a:gd name="T12" fmla="*/ 627 w 642"/>
                  <a:gd name="T13" fmla="*/ 379 h 584"/>
                  <a:gd name="T14" fmla="*/ 640 w 642"/>
                  <a:gd name="T15" fmla="*/ 322 h 584"/>
                  <a:gd name="T16" fmla="*/ 640 w 642"/>
                  <a:gd name="T17" fmla="*/ 262 h 584"/>
                  <a:gd name="T18" fmla="*/ 627 w 642"/>
                  <a:gd name="T19" fmla="*/ 205 h 584"/>
                  <a:gd name="T20" fmla="*/ 603 w 642"/>
                  <a:gd name="T21" fmla="*/ 153 h 584"/>
                  <a:gd name="T22" fmla="*/ 569 w 642"/>
                  <a:gd name="T23" fmla="*/ 106 h 584"/>
                  <a:gd name="T24" fmla="*/ 525 w 642"/>
                  <a:gd name="T25" fmla="*/ 66 h 584"/>
                  <a:gd name="T26" fmla="*/ 474 w 642"/>
                  <a:gd name="T27" fmla="*/ 35 h 584"/>
                  <a:gd name="T28" fmla="*/ 416 w 642"/>
                  <a:gd name="T29" fmla="*/ 13 h 584"/>
                  <a:gd name="T30" fmla="*/ 354 w 642"/>
                  <a:gd name="T31" fmla="*/ 1 h 584"/>
                  <a:gd name="T32" fmla="*/ 288 w 642"/>
                  <a:gd name="T33" fmla="*/ 1 h 584"/>
                  <a:gd name="T34" fmla="*/ 225 w 642"/>
                  <a:gd name="T35" fmla="*/ 13 h 584"/>
                  <a:gd name="T36" fmla="*/ 168 w 642"/>
                  <a:gd name="T37" fmla="*/ 35 h 584"/>
                  <a:gd name="T38" fmla="*/ 116 w 642"/>
                  <a:gd name="T39" fmla="*/ 66 h 584"/>
                  <a:gd name="T40" fmla="*/ 73 w 642"/>
                  <a:gd name="T41" fmla="*/ 106 h 584"/>
                  <a:gd name="T42" fmla="*/ 39 w 642"/>
                  <a:gd name="T43" fmla="*/ 153 h 584"/>
                  <a:gd name="T44" fmla="*/ 15 w 642"/>
                  <a:gd name="T45" fmla="*/ 205 h 584"/>
                  <a:gd name="T46" fmla="*/ 2 w 642"/>
                  <a:gd name="T47" fmla="*/ 262 h 584"/>
                  <a:gd name="T48" fmla="*/ 2 w 642"/>
                  <a:gd name="T49" fmla="*/ 322 h 584"/>
                  <a:gd name="T50" fmla="*/ 15 w 642"/>
                  <a:gd name="T51" fmla="*/ 379 h 584"/>
                  <a:gd name="T52" fmla="*/ 39 w 642"/>
                  <a:gd name="T53" fmla="*/ 432 h 584"/>
                  <a:gd name="T54" fmla="*/ 73 w 642"/>
                  <a:gd name="T55" fmla="*/ 478 h 584"/>
                  <a:gd name="T56" fmla="*/ 116 w 642"/>
                  <a:gd name="T57" fmla="*/ 517 h 584"/>
                  <a:gd name="T58" fmla="*/ 168 w 642"/>
                  <a:gd name="T59" fmla="*/ 549 h 584"/>
                  <a:gd name="T60" fmla="*/ 225 w 642"/>
                  <a:gd name="T61" fmla="*/ 571 h 584"/>
                  <a:gd name="T62" fmla="*/ 288 w 642"/>
                  <a:gd name="T63" fmla="*/ 582 h 5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2"/>
                  <a:gd name="T97" fmla="*/ 0 h 584"/>
                  <a:gd name="T98" fmla="*/ 642 w 642"/>
                  <a:gd name="T99" fmla="*/ 584 h 5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2" h="584">
                    <a:moveTo>
                      <a:pt x="321" y="584"/>
                    </a:moveTo>
                    <a:lnTo>
                      <a:pt x="354" y="582"/>
                    </a:lnTo>
                    <a:lnTo>
                      <a:pt x="386" y="578"/>
                    </a:lnTo>
                    <a:lnTo>
                      <a:pt x="416" y="571"/>
                    </a:lnTo>
                    <a:lnTo>
                      <a:pt x="446" y="561"/>
                    </a:lnTo>
                    <a:lnTo>
                      <a:pt x="474" y="549"/>
                    </a:lnTo>
                    <a:lnTo>
                      <a:pt x="501" y="534"/>
                    </a:lnTo>
                    <a:lnTo>
                      <a:pt x="525" y="517"/>
                    </a:lnTo>
                    <a:lnTo>
                      <a:pt x="548" y="498"/>
                    </a:lnTo>
                    <a:lnTo>
                      <a:pt x="569" y="478"/>
                    </a:lnTo>
                    <a:lnTo>
                      <a:pt x="588" y="455"/>
                    </a:lnTo>
                    <a:lnTo>
                      <a:pt x="603" y="432"/>
                    </a:lnTo>
                    <a:lnTo>
                      <a:pt x="617" y="406"/>
                    </a:lnTo>
                    <a:lnTo>
                      <a:pt x="627" y="379"/>
                    </a:lnTo>
                    <a:lnTo>
                      <a:pt x="636" y="351"/>
                    </a:lnTo>
                    <a:lnTo>
                      <a:pt x="640" y="322"/>
                    </a:lnTo>
                    <a:lnTo>
                      <a:pt x="642" y="292"/>
                    </a:lnTo>
                    <a:lnTo>
                      <a:pt x="640" y="262"/>
                    </a:lnTo>
                    <a:lnTo>
                      <a:pt x="636" y="233"/>
                    </a:lnTo>
                    <a:lnTo>
                      <a:pt x="627" y="205"/>
                    </a:lnTo>
                    <a:lnTo>
                      <a:pt x="617" y="178"/>
                    </a:lnTo>
                    <a:lnTo>
                      <a:pt x="603" y="153"/>
                    </a:lnTo>
                    <a:lnTo>
                      <a:pt x="588" y="129"/>
                    </a:lnTo>
                    <a:lnTo>
                      <a:pt x="569" y="106"/>
                    </a:lnTo>
                    <a:lnTo>
                      <a:pt x="548" y="85"/>
                    </a:lnTo>
                    <a:lnTo>
                      <a:pt x="525" y="66"/>
                    </a:lnTo>
                    <a:lnTo>
                      <a:pt x="501" y="50"/>
                    </a:lnTo>
                    <a:lnTo>
                      <a:pt x="474" y="35"/>
                    </a:lnTo>
                    <a:lnTo>
                      <a:pt x="446" y="23"/>
                    </a:lnTo>
                    <a:lnTo>
                      <a:pt x="416" y="13"/>
                    </a:lnTo>
                    <a:lnTo>
                      <a:pt x="386" y="5"/>
                    </a:lnTo>
                    <a:lnTo>
                      <a:pt x="354" y="1"/>
                    </a:lnTo>
                    <a:lnTo>
                      <a:pt x="321" y="0"/>
                    </a:lnTo>
                    <a:lnTo>
                      <a:pt x="288" y="1"/>
                    </a:lnTo>
                    <a:lnTo>
                      <a:pt x="256" y="5"/>
                    </a:lnTo>
                    <a:lnTo>
                      <a:pt x="225" y="13"/>
                    </a:lnTo>
                    <a:lnTo>
                      <a:pt x="196" y="23"/>
                    </a:lnTo>
                    <a:lnTo>
                      <a:pt x="168" y="35"/>
                    </a:lnTo>
                    <a:lnTo>
                      <a:pt x="141" y="50"/>
                    </a:lnTo>
                    <a:lnTo>
                      <a:pt x="116" y="66"/>
                    </a:lnTo>
                    <a:lnTo>
                      <a:pt x="94" y="85"/>
                    </a:lnTo>
                    <a:lnTo>
                      <a:pt x="73" y="106"/>
                    </a:lnTo>
                    <a:lnTo>
                      <a:pt x="54" y="129"/>
                    </a:lnTo>
                    <a:lnTo>
                      <a:pt x="39" y="153"/>
                    </a:lnTo>
                    <a:lnTo>
                      <a:pt x="25" y="178"/>
                    </a:lnTo>
                    <a:lnTo>
                      <a:pt x="15" y="205"/>
                    </a:lnTo>
                    <a:lnTo>
                      <a:pt x="6" y="233"/>
                    </a:lnTo>
                    <a:lnTo>
                      <a:pt x="2" y="262"/>
                    </a:lnTo>
                    <a:lnTo>
                      <a:pt x="0" y="292"/>
                    </a:lnTo>
                    <a:lnTo>
                      <a:pt x="2" y="322"/>
                    </a:lnTo>
                    <a:lnTo>
                      <a:pt x="6" y="351"/>
                    </a:lnTo>
                    <a:lnTo>
                      <a:pt x="15" y="379"/>
                    </a:lnTo>
                    <a:lnTo>
                      <a:pt x="25" y="406"/>
                    </a:lnTo>
                    <a:lnTo>
                      <a:pt x="39" y="432"/>
                    </a:lnTo>
                    <a:lnTo>
                      <a:pt x="54" y="455"/>
                    </a:lnTo>
                    <a:lnTo>
                      <a:pt x="73" y="478"/>
                    </a:lnTo>
                    <a:lnTo>
                      <a:pt x="94" y="498"/>
                    </a:lnTo>
                    <a:lnTo>
                      <a:pt x="116" y="517"/>
                    </a:lnTo>
                    <a:lnTo>
                      <a:pt x="141" y="534"/>
                    </a:lnTo>
                    <a:lnTo>
                      <a:pt x="168" y="549"/>
                    </a:lnTo>
                    <a:lnTo>
                      <a:pt x="196" y="561"/>
                    </a:lnTo>
                    <a:lnTo>
                      <a:pt x="225" y="571"/>
                    </a:lnTo>
                    <a:lnTo>
                      <a:pt x="256" y="578"/>
                    </a:lnTo>
                    <a:lnTo>
                      <a:pt x="288" y="582"/>
                    </a:lnTo>
                    <a:lnTo>
                      <a:pt x="321" y="584"/>
                    </a:lnTo>
                    <a:close/>
                  </a:path>
                </a:pathLst>
              </a:custGeom>
              <a:solidFill>
                <a:srgbClr val="E8EFE8"/>
              </a:solidFill>
              <a:ln w="9525">
                <a:noFill/>
                <a:miter lim="800000"/>
                <a:headEnd/>
                <a:tailEnd/>
              </a:ln>
            </p:spPr>
            <p:txBody>
              <a:bodyPr/>
              <a:lstStyle/>
              <a:p>
                <a:endParaRPr lang="es-MX"/>
              </a:p>
            </p:txBody>
          </p:sp>
          <p:sp>
            <p:nvSpPr>
              <p:cNvPr id="219199" name="196167 Forma"/>
              <p:cNvSpPr>
                <a:spLocks/>
              </p:cNvSpPr>
              <p:nvPr/>
            </p:nvSpPr>
            <p:spPr bwMode="auto">
              <a:xfrm>
                <a:off x="4572" y="3137"/>
                <a:ext cx="633" cy="576"/>
              </a:xfrm>
              <a:custGeom>
                <a:avLst/>
                <a:gdLst>
                  <a:gd name="T0" fmla="*/ 349 w 633"/>
                  <a:gd name="T1" fmla="*/ 574 h 576"/>
                  <a:gd name="T2" fmla="*/ 411 w 633"/>
                  <a:gd name="T3" fmla="*/ 563 h 576"/>
                  <a:gd name="T4" fmla="*/ 468 w 633"/>
                  <a:gd name="T5" fmla="*/ 542 h 576"/>
                  <a:gd name="T6" fmla="*/ 519 w 633"/>
                  <a:gd name="T7" fmla="*/ 511 h 576"/>
                  <a:gd name="T8" fmla="*/ 561 w 633"/>
                  <a:gd name="T9" fmla="*/ 471 h 576"/>
                  <a:gd name="T10" fmla="*/ 595 w 633"/>
                  <a:gd name="T11" fmla="*/ 425 h 576"/>
                  <a:gd name="T12" fmla="*/ 619 w 633"/>
                  <a:gd name="T13" fmla="*/ 374 h 576"/>
                  <a:gd name="T14" fmla="*/ 632 w 633"/>
                  <a:gd name="T15" fmla="*/ 318 h 576"/>
                  <a:gd name="T16" fmla="*/ 632 w 633"/>
                  <a:gd name="T17" fmla="*/ 259 h 576"/>
                  <a:gd name="T18" fmla="*/ 619 w 633"/>
                  <a:gd name="T19" fmla="*/ 202 h 576"/>
                  <a:gd name="T20" fmla="*/ 595 w 633"/>
                  <a:gd name="T21" fmla="*/ 151 h 576"/>
                  <a:gd name="T22" fmla="*/ 561 w 633"/>
                  <a:gd name="T23" fmla="*/ 104 h 576"/>
                  <a:gd name="T24" fmla="*/ 519 w 633"/>
                  <a:gd name="T25" fmla="*/ 65 h 576"/>
                  <a:gd name="T26" fmla="*/ 468 w 633"/>
                  <a:gd name="T27" fmla="*/ 34 h 576"/>
                  <a:gd name="T28" fmla="*/ 411 w 633"/>
                  <a:gd name="T29" fmla="*/ 12 h 576"/>
                  <a:gd name="T30" fmla="*/ 349 w 633"/>
                  <a:gd name="T31" fmla="*/ 1 h 576"/>
                  <a:gd name="T32" fmla="*/ 285 w 633"/>
                  <a:gd name="T33" fmla="*/ 1 h 576"/>
                  <a:gd name="T34" fmla="*/ 223 w 633"/>
                  <a:gd name="T35" fmla="*/ 12 h 576"/>
                  <a:gd name="T36" fmla="*/ 166 w 633"/>
                  <a:gd name="T37" fmla="*/ 34 h 576"/>
                  <a:gd name="T38" fmla="*/ 115 w 633"/>
                  <a:gd name="T39" fmla="*/ 65 h 576"/>
                  <a:gd name="T40" fmla="*/ 73 w 633"/>
                  <a:gd name="T41" fmla="*/ 104 h 576"/>
                  <a:gd name="T42" fmla="*/ 38 w 633"/>
                  <a:gd name="T43" fmla="*/ 151 h 576"/>
                  <a:gd name="T44" fmla="*/ 14 w 633"/>
                  <a:gd name="T45" fmla="*/ 202 h 576"/>
                  <a:gd name="T46" fmla="*/ 2 w 633"/>
                  <a:gd name="T47" fmla="*/ 259 h 576"/>
                  <a:gd name="T48" fmla="*/ 2 w 633"/>
                  <a:gd name="T49" fmla="*/ 318 h 576"/>
                  <a:gd name="T50" fmla="*/ 14 w 633"/>
                  <a:gd name="T51" fmla="*/ 374 h 576"/>
                  <a:gd name="T52" fmla="*/ 38 w 633"/>
                  <a:gd name="T53" fmla="*/ 425 h 576"/>
                  <a:gd name="T54" fmla="*/ 73 w 633"/>
                  <a:gd name="T55" fmla="*/ 471 h 576"/>
                  <a:gd name="T56" fmla="*/ 115 w 633"/>
                  <a:gd name="T57" fmla="*/ 511 h 576"/>
                  <a:gd name="T58" fmla="*/ 166 w 633"/>
                  <a:gd name="T59" fmla="*/ 542 h 576"/>
                  <a:gd name="T60" fmla="*/ 223 w 633"/>
                  <a:gd name="T61" fmla="*/ 563 h 576"/>
                  <a:gd name="T62" fmla="*/ 285 w 633"/>
                  <a:gd name="T63" fmla="*/ 574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3"/>
                  <a:gd name="T97" fmla="*/ 0 h 576"/>
                  <a:gd name="T98" fmla="*/ 633 w 633"/>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3" h="576">
                    <a:moveTo>
                      <a:pt x="317" y="576"/>
                    </a:moveTo>
                    <a:lnTo>
                      <a:pt x="349" y="574"/>
                    </a:lnTo>
                    <a:lnTo>
                      <a:pt x="381" y="570"/>
                    </a:lnTo>
                    <a:lnTo>
                      <a:pt x="411" y="563"/>
                    </a:lnTo>
                    <a:lnTo>
                      <a:pt x="441" y="554"/>
                    </a:lnTo>
                    <a:lnTo>
                      <a:pt x="468" y="542"/>
                    </a:lnTo>
                    <a:lnTo>
                      <a:pt x="494" y="527"/>
                    </a:lnTo>
                    <a:lnTo>
                      <a:pt x="519" y="511"/>
                    </a:lnTo>
                    <a:lnTo>
                      <a:pt x="541" y="492"/>
                    </a:lnTo>
                    <a:lnTo>
                      <a:pt x="561" y="471"/>
                    </a:lnTo>
                    <a:lnTo>
                      <a:pt x="579" y="449"/>
                    </a:lnTo>
                    <a:lnTo>
                      <a:pt x="595" y="425"/>
                    </a:lnTo>
                    <a:lnTo>
                      <a:pt x="609" y="401"/>
                    </a:lnTo>
                    <a:lnTo>
                      <a:pt x="619" y="374"/>
                    </a:lnTo>
                    <a:lnTo>
                      <a:pt x="627" y="346"/>
                    </a:lnTo>
                    <a:lnTo>
                      <a:pt x="632" y="318"/>
                    </a:lnTo>
                    <a:lnTo>
                      <a:pt x="633" y="288"/>
                    </a:lnTo>
                    <a:lnTo>
                      <a:pt x="632" y="259"/>
                    </a:lnTo>
                    <a:lnTo>
                      <a:pt x="627" y="230"/>
                    </a:lnTo>
                    <a:lnTo>
                      <a:pt x="619" y="202"/>
                    </a:lnTo>
                    <a:lnTo>
                      <a:pt x="609" y="176"/>
                    </a:lnTo>
                    <a:lnTo>
                      <a:pt x="595" y="151"/>
                    </a:lnTo>
                    <a:lnTo>
                      <a:pt x="579" y="127"/>
                    </a:lnTo>
                    <a:lnTo>
                      <a:pt x="561" y="104"/>
                    </a:lnTo>
                    <a:lnTo>
                      <a:pt x="541" y="84"/>
                    </a:lnTo>
                    <a:lnTo>
                      <a:pt x="519" y="65"/>
                    </a:lnTo>
                    <a:lnTo>
                      <a:pt x="494" y="49"/>
                    </a:lnTo>
                    <a:lnTo>
                      <a:pt x="468" y="34"/>
                    </a:lnTo>
                    <a:lnTo>
                      <a:pt x="441" y="22"/>
                    </a:lnTo>
                    <a:lnTo>
                      <a:pt x="411" y="12"/>
                    </a:lnTo>
                    <a:lnTo>
                      <a:pt x="381" y="5"/>
                    </a:lnTo>
                    <a:lnTo>
                      <a:pt x="349" y="1"/>
                    </a:lnTo>
                    <a:lnTo>
                      <a:pt x="317" y="0"/>
                    </a:lnTo>
                    <a:lnTo>
                      <a:pt x="285" y="1"/>
                    </a:lnTo>
                    <a:lnTo>
                      <a:pt x="253" y="5"/>
                    </a:lnTo>
                    <a:lnTo>
                      <a:pt x="223" y="12"/>
                    </a:lnTo>
                    <a:lnTo>
                      <a:pt x="194" y="22"/>
                    </a:lnTo>
                    <a:lnTo>
                      <a:pt x="166" y="34"/>
                    </a:lnTo>
                    <a:lnTo>
                      <a:pt x="140" y="49"/>
                    </a:lnTo>
                    <a:lnTo>
                      <a:pt x="115" y="65"/>
                    </a:lnTo>
                    <a:lnTo>
                      <a:pt x="93" y="84"/>
                    </a:lnTo>
                    <a:lnTo>
                      <a:pt x="73" y="104"/>
                    </a:lnTo>
                    <a:lnTo>
                      <a:pt x="54" y="127"/>
                    </a:lnTo>
                    <a:lnTo>
                      <a:pt x="38" y="151"/>
                    </a:lnTo>
                    <a:lnTo>
                      <a:pt x="25" y="176"/>
                    </a:lnTo>
                    <a:lnTo>
                      <a:pt x="14" y="202"/>
                    </a:lnTo>
                    <a:lnTo>
                      <a:pt x="6" y="230"/>
                    </a:lnTo>
                    <a:lnTo>
                      <a:pt x="2" y="259"/>
                    </a:lnTo>
                    <a:lnTo>
                      <a:pt x="0" y="288"/>
                    </a:lnTo>
                    <a:lnTo>
                      <a:pt x="2" y="318"/>
                    </a:lnTo>
                    <a:lnTo>
                      <a:pt x="6" y="346"/>
                    </a:lnTo>
                    <a:lnTo>
                      <a:pt x="14" y="374"/>
                    </a:lnTo>
                    <a:lnTo>
                      <a:pt x="25" y="401"/>
                    </a:lnTo>
                    <a:lnTo>
                      <a:pt x="38" y="425"/>
                    </a:lnTo>
                    <a:lnTo>
                      <a:pt x="54" y="449"/>
                    </a:lnTo>
                    <a:lnTo>
                      <a:pt x="73" y="471"/>
                    </a:lnTo>
                    <a:lnTo>
                      <a:pt x="93" y="492"/>
                    </a:lnTo>
                    <a:lnTo>
                      <a:pt x="115" y="511"/>
                    </a:lnTo>
                    <a:lnTo>
                      <a:pt x="140" y="527"/>
                    </a:lnTo>
                    <a:lnTo>
                      <a:pt x="166" y="542"/>
                    </a:lnTo>
                    <a:lnTo>
                      <a:pt x="194" y="554"/>
                    </a:lnTo>
                    <a:lnTo>
                      <a:pt x="223" y="563"/>
                    </a:lnTo>
                    <a:lnTo>
                      <a:pt x="253" y="570"/>
                    </a:lnTo>
                    <a:lnTo>
                      <a:pt x="285" y="574"/>
                    </a:lnTo>
                    <a:lnTo>
                      <a:pt x="317" y="576"/>
                    </a:lnTo>
                    <a:close/>
                  </a:path>
                </a:pathLst>
              </a:custGeom>
              <a:solidFill>
                <a:srgbClr val="EAF2EA"/>
              </a:solidFill>
              <a:ln w="9525">
                <a:noFill/>
                <a:miter lim="800000"/>
                <a:headEnd/>
                <a:tailEnd/>
              </a:ln>
            </p:spPr>
            <p:txBody>
              <a:bodyPr/>
              <a:lstStyle/>
              <a:p>
                <a:endParaRPr lang="es-MX"/>
              </a:p>
            </p:txBody>
          </p:sp>
          <p:sp>
            <p:nvSpPr>
              <p:cNvPr id="219200" name="196168 Forma"/>
              <p:cNvSpPr>
                <a:spLocks/>
              </p:cNvSpPr>
              <p:nvPr/>
            </p:nvSpPr>
            <p:spPr bwMode="auto">
              <a:xfrm>
                <a:off x="4577" y="3141"/>
                <a:ext cx="624" cy="568"/>
              </a:xfrm>
              <a:custGeom>
                <a:avLst/>
                <a:gdLst>
                  <a:gd name="T0" fmla="*/ 344 w 624"/>
                  <a:gd name="T1" fmla="*/ 566 h 568"/>
                  <a:gd name="T2" fmla="*/ 405 w 624"/>
                  <a:gd name="T3" fmla="*/ 555 h 568"/>
                  <a:gd name="T4" fmla="*/ 461 w 624"/>
                  <a:gd name="T5" fmla="*/ 534 h 568"/>
                  <a:gd name="T6" fmla="*/ 511 w 624"/>
                  <a:gd name="T7" fmla="*/ 503 h 568"/>
                  <a:gd name="T8" fmla="*/ 553 w 624"/>
                  <a:gd name="T9" fmla="*/ 464 h 568"/>
                  <a:gd name="T10" fmla="*/ 587 w 624"/>
                  <a:gd name="T11" fmla="*/ 420 h 568"/>
                  <a:gd name="T12" fmla="*/ 610 w 624"/>
                  <a:gd name="T13" fmla="*/ 369 h 568"/>
                  <a:gd name="T14" fmla="*/ 623 w 624"/>
                  <a:gd name="T15" fmla="*/ 313 h 568"/>
                  <a:gd name="T16" fmla="*/ 623 w 624"/>
                  <a:gd name="T17" fmla="*/ 255 h 568"/>
                  <a:gd name="T18" fmla="*/ 610 w 624"/>
                  <a:gd name="T19" fmla="*/ 200 h 568"/>
                  <a:gd name="T20" fmla="*/ 587 w 624"/>
                  <a:gd name="T21" fmla="*/ 148 h 568"/>
                  <a:gd name="T22" fmla="*/ 553 w 624"/>
                  <a:gd name="T23" fmla="*/ 103 h 568"/>
                  <a:gd name="T24" fmla="*/ 511 w 624"/>
                  <a:gd name="T25" fmla="*/ 65 h 568"/>
                  <a:gd name="T26" fmla="*/ 461 w 624"/>
                  <a:gd name="T27" fmla="*/ 34 h 568"/>
                  <a:gd name="T28" fmla="*/ 405 w 624"/>
                  <a:gd name="T29" fmla="*/ 12 h 568"/>
                  <a:gd name="T30" fmla="*/ 344 w 624"/>
                  <a:gd name="T31" fmla="*/ 1 h 568"/>
                  <a:gd name="T32" fmla="*/ 280 w 624"/>
                  <a:gd name="T33" fmla="*/ 1 h 568"/>
                  <a:gd name="T34" fmla="*/ 219 w 624"/>
                  <a:gd name="T35" fmla="*/ 12 h 568"/>
                  <a:gd name="T36" fmla="*/ 163 w 624"/>
                  <a:gd name="T37" fmla="*/ 34 h 568"/>
                  <a:gd name="T38" fmla="*/ 113 w 624"/>
                  <a:gd name="T39" fmla="*/ 65 h 568"/>
                  <a:gd name="T40" fmla="*/ 71 w 624"/>
                  <a:gd name="T41" fmla="*/ 103 h 568"/>
                  <a:gd name="T42" fmla="*/ 37 w 624"/>
                  <a:gd name="T43" fmla="*/ 148 h 568"/>
                  <a:gd name="T44" fmla="*/ 14 w 624"/>
                  <a:gd name="T45" fmla="*/ 200 h 568"/>
                  <a:gd name="T46" fmla="*/ 1 w 624"/>
                  <a:gd name="T47" fmla="*/ 255 h 568"/>
                  <a:gd name="T48" fmla="*/ 1 w 624"/>
                  <a:gd name="T49" fmla="*/ 313 h 568"/>
                  <a:gd name="T50" fmla="*/ 14 w 624"/>
                  <a:gd name="T51" fmla="*/ 369 h 568"/>
                  <a:gd name="T52" fmla="*/ 37 w 624"/>
                  <a:gd name="T53" fmla="*/ 420 h 568"/>
                  <a:gd name="T54" fmla="*/ 71 w 624"/>
                  <a:gd name="T55" fmla="*/ 464 h 568"/>
                  <a:gd name="T56" fmla="*/ 113 w 624"/>
                  <a:gd name="T57" fmla="*/ 503 h 568"/>
                  <a:gd name="T58" fmla="*/ 163 w 624"/>
                  <a:gd name="T59" fmla="*/ 534 h 568"/>
                  <a:gd name="T60" fmla="*/ 219 w 624"/>
                  <a:gd name="T61" fmla="*/ 555 h 568"/>
                  <a:gd name="T62" fmla="*/ 280 w 624"/>
                  <a:gd name="T63" fmla="*/ 566 h 5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4"/>
                  <a:gd name="T97" fmla="*/ 0 h 568"/>
                  <a:gd name="T98" fmla="*/ 624 w 624"/>
                  <a:gd name="T99" fmla="*/ 568 h 5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4" h="568">
                    <a:moveTo>
                      <a:pt x="312" y="568"/>
                    </a:moveTo>
                    <a:lnTo>
                      <a:pt x="344" y="566"/>
                    </a:lnTo>
                    <a:lnTo>
                      <a:pt x="375" y="562"/>
                    </a:lnTo>
                    <a:lnTo>
                      <a:pt x="405" y="555"/>
                    </a:lnTo>
                    <a:lnTo>
                      <a:pt x="434" y="546"/>
                    </a:lnTo>
                    <a:lnTo>
                      <a:pt x="461" y="534"/>
                    </a:lnTo>
                    <a:lnTo>
                      <a:pt x="487" y="520"/>
                    </a:lnTo>
                    <a:lnTo>
                      <a:pt x="511" y="503"/>
                    </a:lnTo>
                    <a:lnTo>
                      <a:pt x="533" y="485"/>
                    </a:lnTo>
                    <a:lnTo>
                      <a:pt x="553" y="464"/>
                    </a:lnTo>
                    <a:lnTo>
                      <a:pt x="571" y="443"/>
                    </a:lnTo>
                    <a:lnTo>
                      <a:pt x="587" y="420"/>
                    </a:lnTo>
                    <a:lnTo>
                      <a:pt x="600" y="395"/>
                    </a:lnTo>
                    <a:lnTo>
                      <a:pt x="610" y="369"/>
                    </a:lnTo>
                    <a:lnTo>
                      <a:pt x="618" y="341"/>
                    </a:lnTo>
                    <a:lnTo>
                      <a:pt x="623" y="313"/>
                    </a:lnTo>
                    <a:lnTo>
                      <a:pt x="624" y="284"/>
                    </a:lnTo>
                    <a:lnTo>
                      <a:pt x="623" y="255"/>
                    </a:lnTo>
                    <a:lnTo>
                      <a:pt x="618" y="227"/>
                    </a:lnTo>
                    <a:lnTo>
                      <a:pt x="610" y="200"/>
                    </a:lnTo>
                    <a:lnTo>
                      <a:pt x="600" y="174"/>
                    </a:lnTo>
                    <a:lnTo>
                      <a:pt x="587" y="148"/>
                    </a:lnTo>
                    <a:lnTo>
                      <a:pt x="571" y="125"/>
                    </a:lnTo>
                    <a:lnTo>
                      <a:pt x="553" y="103"/>
                    </a:lnTo>
                    <a:lnTo>
                      <a:pt x="533" y="83"/>
                    </a:lnTo>
                    <a:lnTo>
                      <a:pt x="511" y="65"/>
                    </a:lnTo>
                    <a:lnTo>
                      <a:pt x="487" y="48"/>
                    </a:lnTo>
                    <a:lnTo>
                      <a:pt x="461" y="34"/>
                    </a:lnTo>
                    <a:lnTo>
                      <a:pt x="434" y="22"/>
                    </a:lnTo>
                    <a:lnTo>
                      <a:pt x="405" y="12"/>
                    </a:lnTo>
                    <a:lnTo>
                      <a:pt x="375" y="5"/>
                    </a:lnTo>
                    <a:lnTo>
                      <a:pt x="344" y="1"/>
                    </a:lnTo>
                    <a:lnTo>
                      <a:pt x="312" y="0"/>
                    </a:lnTo>
                    <a:lnTo>
                      <a:pt x="280" y="1"/>
                    </a:lnTo>
                    <a:lnTo>
                      <a:pt x="249" y="5"/>
                    </a:lnTo>
                    <a:lnTo>
                      <a:pt x="219" y="12"/>
                    </a:lnTo>
                    <a:lnTo>
                      <a:pt x="191" y="22"/>
                    </a:lnTo>
                    <a:lnTo>
                      <a:pt x="163" y="34"/>
                    </a:lnTo>
                    <a:lnTo>
                      <a:pt x="137" y="48"/>
                    </a:lnTo>
                    <a:lnTo>
                      <a:pt x="113" y="65"/>
                    </a:lnTo>
                    <a:lnTo>
                      <a:pt x="91" y="83"/>
                    </a:lnTo>
                    <a:lnTo>
                      <a:pt x="71" y="103"/>
                    </a:lnTo>
                    <a:lnTo>
                      <a:pt x="53" y="125"/>
                    </a:lnTo>
                    <a:lnTo>
                      <a:pt x="37" y="148"/>
                    </a:lnTo>
                    <a:lnTo>
                      <a:pt x="24" y="174"/>
                    </a:lnTo>
                    <a:lnTo>
                      <a:pt x="14" y="200"/>
                    </a:lnTo>
                    <a:lnTo>
                      <a:pt x="6" y="227"/>
                    </a:lnTo>
                    <a:lnTo>
                      <a:pt x="1" y="255"/>
                    </a:lnTo>
                    <a:lnTo>
                      <a:pt x="0" y="284"/>
                    </a:lnTo>
                    <a:lnTo>
                      <a:pt x="1" y="313"/>
                    </a:lnTo>
                    <a:lnTo>
                      <a:pt x="6" y="341"/>
                    </a:lnTo>
                    <a:lnTo>
                      <a:pt x="14" y="369"/>
                    </a:lnTo>
                    <a:lnTo>
                      <a:pt x="24" y="395"/>
                    </a:lnTo>
                    <a:lnTo>
                      <a:pt x="37" y="420"/>
                    </a:lnTo>
                    <a:lnTo>
                      <a:pt x="53" y="443"/>
                    </a:lnTo>
                    <a:lnTo>
                      <a:pt x="71" y="464"/>
                    </a:lnTo>
                    <a:lnTo>
                      <a:pt x="91" y="485"/>
                    </a:lnTo>
                    <a:lnTo>
                      <a:pt x="113" y="503"/>
                    </a:lnTo>
                    <a:lnTo>
                      <a:pt x="137" y="520"/>
                    </a:lnTo>
                    <a:lnTo>
                      <a:pt x="163" y="534"/>
                    </a:lnTo>
                    <a:lnTo>
                      <a:pt x="191" y="546"/>
                    </a:lnTo>
                    <a:lnTo>
                      <a:pt x="219" y="555"/>
                    </a:lnTo>
                    <a:lnTo>
                      <a:pt x="249" y="562"/>
                    </a:lnTo>
                    <a:lnTo>
                      <a:pt x="280" y="566"/>
                    </a:lnTo>
                    <a:lnTo>
                      <a:pt x="312" y="568"/>
                    </a:lnTo>
                    <a:close/>
                  </a:path>
                </a:pathLst>
              </a:custGeom>
              <a:solidFill>
                <a:srgbClr val="EFF4EF"/>
              </a:solidFill>
              <a:ln w="9525">
                <a:noFill/>
                <a:miter lim="800000"/>
                <a:headEnd/>
                <a:tailEnd/>
              </a:ln>
            </p:spPr>
            <p:txBody>
              <a:bodyPr/>
              <a:lstStyle/>
              <a:p>
                <a:endParaRPr lang="es-MX"/>
              </a:p>
            </p:txBody>
          </p:sp>
          <p:sp>
            <p:nvSpPr>
              <p:cNvPr id="219201" name="196169 Forma"/>
              <p:cNvSpPr>
                <a:spLocks/>
              </p:cNvSpPr>
              <p:nvPr/>
            </p:nvSpPr>
            <p:spPr bwMode="auto">
              <a:xfrm>
                <a:off x="4581" y="3145"/>
                <a:ext cx="616" cy="560"/>
              </a:xfrm>
              <a:custGeom>
                <a:avLst/>
                <a:gdLst>
                  <a:gd name="T0" fmla="*/ 340 w 616"/>
                  <a:gd name="T1" fmla="*/ 558 h 560"/>
                  <a:gd name="T2" fmla="*/ 400 w 616"/>
                  <a:gd name="T3" fmla="*/ 547 h 560"/>
                  <a:gd name="T4" fmla="*/ 455 w 616"/>
                  <a:gd name="T5" fmla="*/ 526 h 560"/>
                  <a:gd name="T6" fmla="*/ 504 w 616"/>
                  <a:gd name="T7" fmla="*/ 496 h 560"/>
                  <a:gd name="T8" fmla="*/ 546 w 616"/>
                  <a:gd name="T9" fmla="*/ 458 h 560"/>
                  <a:gd name="T10" fmla="*/ 579 w 616"/>
                  <a:gd name="T11" fmla="*/ 413 h 560"/>
                  <a:gd name="T12" fmla="*/ 602 w 616"/>
                  <a:gd name="T13" fmla="*/ 363 h 560"/>
                  <a:gd name="T14" fmla="*/ 614 w 616"/>
                  <a:gd name="T15" fmla="*/ 309 h 560"/>
                  <a:gd name="T16" fmla="*/ 614 w 616"/>
                  <a:gd name="T17" fmla="*/ 251 h 560"/>
                  <a:gd name="T18" fmla="*/ 602 w 616"/>
                  <a:gd name="T19" fmla="*/ 197 h 560"/>
                  <a:gd name="T20" fmla="*/ 579 w 616"/>
                  <a:gd name="T21" fmla="*/ 147 h 560"/>
                  <a:gd name="T22" fmla="*/ 546 w 616"/>
                  <a:gd name="T23" fmla="*/ 102 h 560"/>
                  <a:gd name="T24" fmla="*/ 504 w 616"/>
                  <a:gd name="T25" fmla="*/ 64 h 560"/>
                  <a:gd name="T26" fmla="*/ 455 w 616"/>
                  <a:gd name="T27" fmla="*/ 34 h 560"/>
                  <a:gd name="T28" fmla="*/ 400 w 616"/>
                  <a:gd name="T29" fmla="*/ 12 h 560"/>
                  <a:gd name="T30" fmla="*/ 340 w 616"/>
                  <a:gd name="T31" fmla="*/ 1 h 560"/>
                  <a:gd name="T32" fmla="*/ 276 w 616"/>
                  <a:gd name="T33" fmla="*/ 1 h 560"/>
                  <a:gd name="T34" fmla="*/ 217 w 616"/>
                  <a:gd name="T35" fmla="*/ 12 h 560"/>
                  <a:gd name="T36" fmla="*/ 161 w 616"/>
                  <a:gd name="T37" fmla="*/ 34 h 560"/>
                  <a:gd name="T38" fmla="*/ 112 w 616"/>
                  <a:gd name="T39" fmla="*/ 64 h 560"/>
                  <a:gd name="T40" fmla="*/ 70 w 616"/>
                  <a:gd name="T41" fmla="*/ 102 h 560"/>
                  <a:gd name="T42" fmla="*/ 37 w 616"/>
                  <a:gd name="T43" fmla="*/ 147 h 560"/>
                  <a:gd name="T44" fmla="*/ 14 w 616"/>
                  <a:gd name="T45" fmla="*/ 197 h 560"/>
                  <a:gd name="T46" fmla="*/ 2 w 616"/>
                  <a:gd name="T47" fmla="*/ 251 h 560"/>
                  <a:gd name="T48" fmla="*/ 2 w 616"/>
                  <a:gd name="T49" fmla="*/ 309 h 560"/>
                  <a:gd name="T50" fmla="*/ 14 w 616"/>
                  <a:gd name="T51" fmla="*/ 363 h 560"/>
                  <a:gd name="T52" fmla="*/ 37 w 616"/>
                  <a:gd name="T53" fmla="*/ 413 h 560"/>
                  <a:gd name="T54" fmla="*/ 70 w 616"/>
                  <a:gd name="T55" fmla="*/ 458 h 560"/>
                  <a:gd name="T56" fmla="*/ 112 w 616"/>
                  <a:gd name="T57" fmla="*/ 496 h 560"/>
                  <a:gd name="T58" fmla="*/ 161 w 616"/>
                  <a:gd name="T59" fmla="*/ 526 h 560"/>
                  <a:gd name="T60" fmla="*/ 217 w 616"/>
                  <a:gd name="T61" fmla="*/ 547 h 560"/>
                  <a:gd name="T62" fmla="*/ 276 w 616"/>
                  <a:gd name="T63" fmla="*/ 558 h 5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6"/>
                  <a:gd name="T97" fmla="*/ 0 h 560"/>
                  <a:gd name="T98" fmla="*/ 616 w 616"/>
                  <a:gd name="T99" fmla="*/ 560 h 5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6" h="560">
                    <a:moveTo>
                      <a:pt x="308" y="560"/>
                    </a:moveTo>
                    <a:lnTo>
                      <a:pt x="340" y="558"/>
                    </a:lnTo>
                    <a:lnTo>
                      <a:pt x="370" y="554"/>
                    </a:lnTo>
                    <a:lnTo>
                      <a:pt x="400" y="547"/>
                    </a:lnTo>
                    <a:lnTo>
                      <a:pt x="428" y="538"/>
                    </a:lnTo>
                    <a:lnTo>
                      <a:pt x="455" y="526"/>
                    </a:lnTo>
                    <a:lnTo>
                      <a:pt x="480" y="512"/>
                    </a:lnTo>
                    <a:lnTo>
                      <a:pt x="504" y="496"/>
                    </a:lnTo>
                    <a:lnTo>
                      <a:pt x="526" y="478"/>
                    </a:lnTo>
                    <a:lnTo>
                      <a:pt x="546" y="458"/>
                    </a:lnTo>
                    <a:lnTo>
                      <a:pt x="563" y="437"/>
                    </a:lnTo>
                    <a:lnTo>
                      <a:pt x="579" y="413"/>
                    </a:lnTo>
                    <a:lnTo>
                      <a:pt x="592" y="389"/>
                    </a:lnTo>
                    <a:lnTo>
                      <a:pt x="602" y="363"/>
                    </a:lnTo>
                    <a:lnTo>
                      <a:pt x="610" y="337"/>
                    </a:lnTo>
                    <a:lnTo>
                      <a:pt x="614" y="309"/>
                    </a:lnTo>
                    <a:lnTo>
                      <a:pt x="616" y="280"/>
                    </a:lnTo>
                    <a:lnTo>
                      <a:pt x="614" y="251"/>
                    </a:lnTo>
                    <a:lnTo>
                      <a:pt x="610" y="224"/>
                    </a:lnTo>
                    <a:lnTo>
                      <a:pt x="602" y="197"/>
                    </a:lnTo>
                    <a:lnTo>
                      <a:pt x="592" y="171"/>
                    </a:lnTo>
                    <a:lnTo>
                      <a:pt x="579" y="147"/>
                    </a:lnTo>
                    <a:lnTo>
                      <a:pt x="563" y="124"/>
                    </a:lnTo>
                    <a:lnTo>
                      <a:pt x="546" y="102"/>
                    </a:lnTo>
                    <a:lnTo>
                      <a:pt x="526" y="82"/>
                    </a:lnTo>
                    <a:lnTo>
                      <a:pt x="504" y="64"/>
                    </a:lnTo>
                    <a:lnTo>
                      <a:pt x="480" y="48"/>
                    </a:lnTo>
                    <a:lnTo>
                      <a:pt x="455" y="34"/>
                    </a:lnTo>
                    <a:lnTo>
                      <a:pt x="428" y="22"/>
                    </a:lnTo>
                    <a:lnTo>
                      <a:pt x="400" y="12"/>
                    </a:lnTo>
                    <a:lnTo>
                      <a:pt x="370" y="6"/>
                    </a:lnTo>
                    <a:lnTo>
                      <a:pt x="340" y="1"/>
                    </a:lnTo>
                    <a:lnTo>
                      <a:pt x="308" y="0"/>
                    </a:lnTo>
                    <a:lnTo>
                      <a:pt x="276" y="1"/>
                    </a:lnTo>
                    <a:lnTo>
                      <a:pt x="246" y="6"/>
                    </a:lnTo>
                    <a:lnTo>
                      <a:pt x="217" y="12"/>
                    </a:lnTo>
                    <a:lnTo>
                      <a:pt x="188" y="22"/>
                    </a:lnTo>
                    <a:lnTo>
                      <a:pt x="161" y="34"/>
                    </a:lnTo>
                    <a:lnTo>
                      <a:pt x="136" y="48"/>
                    </a:lnTo>
                    <a:lnTo>
                      <a:pt x="112" y="64"/>
                    </a:lnTo>
                    <a:lnTo>
                      <a:pt x="90" y="82"/>
                    </a:lnTo>
                    <a:lnTo>
                      <a:pt x="70" y="102"/>
                    </a:lnTo>
                    <a:lnTo>
                      <a:pt x="52" y="124"/>
                    </a:lnTo>
                    <a:lnTo>
                      <a:pt x="37" y="147"/>
                    </a:lnTo>
                    <a:lnTo>
                      <a:pt x="24" y="171"/>
                    </a:lnTo>
                    <a:lnTo>
                      <a:pt x="14" y="197"/>
                    </a:lnTo>
                    <a:lnTo>
                      <a:pt x="6" y="224"/>
                    </a:lnTo>
                    <a:lnTo>
                      <a:pt x="2" y="251"/>
                    </a:lnTo>
                    <a:lnTo>
                      <a:pt x="0" y="280"/>
                    </a:lnTo>
                    <a:lnTo>
                      <a:pt x="2" y="309"/>
                    </a:lnTo>
                    <a:lnTo>
                      <a:pt x="6" y="337"/>
                    </a:lnTo>
                    <a:lnTo>
                      <a:pt x="14" y="363"/>
                    </a:lnTo>
                    <a:lnTo>
                      <a:pt x="24" y="389"/>
                    </a:lnTo>
                    <a:lnTo>
                      <a:pt x="37" y="413"/>
                    </a:lnTo>
                    <a:lnTo>
                      <a:pt x="52" y="437"/>
                    </a:lnTo>
                    <a:lnTo>
                      <a:pt x="70" y="458"/>
                    </a:lnTo>
                    <a:lnTo>
                      <a:pt x="90" y="478"/>
                    </a:lnTo>
                    <a:lnTo>
                      <a:pt x="112" y="496"/>
                    </a:lnTo>
                    <a:lnTo>
                      <a:pt x="136" y="512"/>
                    </a:lnTo>
                    <a:lnTo>
                      <a:pt x="161" y="526"/>
                    </a:lnTo>
                    <a:lnTo>
                      <a:pt x="188" y="538"/>
                    </a:lnTo>
                    <a:lnTo>
                      <a:pt x="217" y="547"/>
                    </a:lnTo>
                    <a:lnTo>
                      <a:pt x="246" y="554"/>
                    </a:lnTo>
                    <a:lnTo>
                      <a:pt x="276" y="558"/>
                    </a:lnTo>
                    <a:lnTo>
                      <a:pt x="308" y="560"/>
                    </a:lnTo>
                    <a:close/>
                  </a:path>
                </a:pathLst>
              </a:custGeom>
              <a:solidFill>
                <a:srgbClr val="F2F7F2"/>
              </a:solidFill>
              <a:ln w="9525">
                <a:noFill/>
                <a:miter lim="800000"/>
                <a:headEnd/>
                <a:tailEnd/>
              </a:ln>
            </p:spPr>
            <p:txBody>
              <a:bodyPr/>
              <a:lstStyle/>
              <a:p>
                <a:endParaRPr lang="es-MX"/>
              </a:p>
            </p:txBody>
          </p:sp>
          <p:sp>
            <p:nvSpPr>
              <p:cNvPr id="219202" name="196170 Forma"/>
              <p:cNvSpPr>
                <a:spLocks/>
              </p:cNvSpPr>
              <p:nvPr/>
            </p:nvSpPr>
            <p:spPr bwMode="auto">
              <a:xfrm>
                <a:off x="4585" y="3149"/>
                <a:ext cx="608" cy="552"/>
              </a:xfrm>
              <a:custGeom>
                <a:avLst/>
                <a:gdLst>
                  <a:gd name="T0" fmla="*/ 335 w 608"/>
                  <a:gd name="T1" fmla="*/ 551 h 552"/>
                  <a:gd name="T2" fmla="*/ 394 w 608"/>
                  <a:gd name="T3" fmla="*/ 539 h 552"/>
                  <a:gd name="T4" fmla="*/ 449 w 608"/>
                  <a:gd name="T5" fmla="*/ 519 h 552"/>
                  <a:gd name="T6" fmla="*/ 497 w 608"/>
                  <a:gd name="T7" fmla="*/ 489 h 552"/>
                  <a:gd name="T8" fmla="*/ 539 w 608"/>
                  <a:gd name="T9" fmla="*/ 451 h 552"/>
                  <a:gd name="T10" fmla="*/ 571 w 608"/>
                  <a:gd name="T11" fmla="*/ 408 h 552"/>
                  <a:gd name="T12" fmla="*/ 595 w 608"/>
                  <a:gd name="T13" fmla="*/ 358 h 552"/>
                  <a:gd name="T14" fmla="*/ 606 w 608"/>
                  <a:gd name="T15" fmla="*/ 304 h 552"/>
                  <a:gd name="T16" fmla="*/ 606 w 608"/>
                  <a:gd name="T17" fmla="*/ 248 h 552"/>
                  <a:gd name="T18" fmla="*/ 595 w 608"/>
                  <a:gd name="T19" fmla="*/ 194 h 552"/>
                  <a:gd name="T20" fmla="*/ 571 w 608"/>
                  <a:gd name="T21" fmla="*/ 144 h 552"/>
                  <a:gd name="T22" fmla="*/ 539 w 608"/>
                  <a:gd name="T23" fmla="*/ 101 h 552"/>
                  <a:gd name="T24" fmla="*/ 497 w 608"/>
                  <a:gd name="T25" fmla="*/ 63 h 552"/>
                  <a:gd name="T26" fmla="*/ 449 w 608"/>
                  <a:gd name="T27" fmla="*/ 33 h 552"/>
                  <a:gd name="T28" fmla="*/ 394 w 608"/>
                  <a:gd name="T29" fmla="*/ 12 h 552"/>
                  <a:gd name="T30" fmla="*/ 335 w 608"/>
                  <a:gd name="T31" fmla="*/ 1 h 552"/>
                  <a:gd name="T32" fmla="*/ 273 w 608"/>
                  <a:gd name="T33" fmla="*/ 1 h 552"/>
                  <a:gd name="T34" fmla="*/ 214 w 608"/>
                  <a:gd name="T35" fmla="*/ 12 h 552"/>
                  <a:gd name="T36" fmla="*/ 159 w 608"/>
                  <a:gd name="T37" fmla="*/ 33 h 552"/>
                  <a:gd name="T38" fmla="*/ 111 w 608"/>
                  <a:gd name="T39" fmla="*/ 63 h 552"/>
                  <a:gd name="T40" fmla="*/ 70 w 608"/>
                  <a:gd name="T41" fmla="*/ 101 h 552"/>
                  <a:gd name="T42" fmla="*/ 37 w 608"/>
                  <a:gd name="T43" fmla="*/ 144 h 552"/>
                  <a:gd name="T44" fmla="*/ 14 w 608"/>
                  <a:gd name="T45" fmla="*/ 194 h 552"/>
                  <a:gd name="T46" fmla="*/ 2 w 608"/>
                  <a:gd name="T47" fmla="*/ 248 h 552"/>
                  <a:gd name="T48" fmla="*/ 2 w 608"/>
                  <a:gd name="T49" fmla="*/ 304 h 552"/>
                  <a:gd name="T50" fmla="*/ 14 w 608"/>
                  <a:gd name="T51" fmla="*/ 358 h 552"/>
                  <a:gd name="T52" fmla="*/ 37 w 608"/>
                  <a:gd name="T53" fmla="*/ 408 h 552"/>
                  <a:gd name="T54" fmla="*/ 70 w 608"/>
                  <a:gd name="T55" fmla="*/ 451 h 552"/>
                  <a:gd name="T56" fmla="*/ 111 w 608"/>
                  <a:gd name="T57" fmla="*/ 489 h 552"/>
                  <a:gd name="T58" fmla="*/ 159 w 608"/>
                  <a:gd name="T59" fmla="*/ 519 h 552"/>
                  <a:gd name="T60" fmla="*/ 214 w 608"/>
                  <a:gd name="T61" fmla="*/ 539 h 552"/>
                  <a:gd name="T62" fmla="*/ 273 w 608"/>
                  <a:gd name="T63" fmla="*/ 551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8"/>
                  <a:gd name="T97" fmla="*/ 0 h 552"/>
                  <a:gd name="T98" fmla="*/ 608 w 608"/>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8" h="552">
                    <a:moveTo>
                      <a:pt x="304" y="552"/>
                    </a:moveTo>
                    <a:lnTo>
                      <a:pt x="335" y="551"/>
                    </a:lnTo>
                    <a:lnTo>
                      <a:pt x="365" y="546"/>
                    </a:lnTo>
                    <a:lnTo>
                      <a:pt x="394" y="539"/>
                    </a:lnTo>
                    <a:lnTo>
                      <a:pt x="422" y="530"/>
                    </a:lnTo>
                    <a:lnTo>
                      <a:pt x="449" y="519"/>
                    </a:lnTo>
                    <a:lnTo>
                      <a:pt x="474" y="505"/>
                    </a:lnTo>
                    <a:lnTo>
                      <a:pt x="497" y="489"/>
                    </a:lnTo>
                    <a:lnTo>
                      <a:pt x="519" y="471"/>
                    </a:lnTo>
                    <a:lnTo>
                      <a:pt x="539" y="451"/>
                    </a:lnTo>
                    <a:lnTo>
                      <a:pt x="556" y="431"/>
                    </a:lnTo>
                    <a:lnTo>
                      <a:pt x="571" y="408"/>
                    </a:lnTo>
                    <a:lnTo>
                      <a:pt x="584" y="383"/>
                    </a:lnTo>
                    <a:lnTo>
                      <a:pt x="595" y="358"/>
                    </a:lnTo>
                    <a:lnTo>
                      <a:pt x="602" y="331"/>
                    </a:lnTo>
                    <a:lnTo>
                      <a:pt x="606" y="304"/>
                    </a:lnTo>
                    <a:lnTo>
                      <a:pt x="608" y="276"/>
                    </a:lnTo>
                    <a:lnTo>
                      <a:pt x="606" y="248"/>
                    </a:lnTo>
                    <a:lnTo>
                      <a:pt x="602" y="220"/>
                    </a:lnTo>
                    <a:lnTo>
                      <a:pt x="595" y="194"/>
                    </a:lnTo>
                    <a:lnTo>
                      <a:pt x="584" y="169"/>
                    </a:lnTo>
                    <a:lnTo>
                      <a:pt x="571" y="144"/>
                    </a:lnTo>
                    <a:lnTo>
                      <a:pt x="556" y="122"/>
                    </a:lnTo>
                    <a:lnTo>
                      <a:pt x="539" y="101"/>
                    </a:lnTo>
                    <a:lnTo>
                      <a:pt x="519" y="81"/>
                    </a:lnTo>
                    <a:lnTo>
                      <a:pt x="497" y="63"/>
                    </a:lnTo>
                    <a:lnTo>
                      <a:pt x="474" y="47"/>
                    </a:lnTo>
                    <a:lnTo>
                      <a:pt x="449" y="33"/>
                    </a:lnTo>
                    <a:lnTo>
                      <a:pt x="422" y="22"/>
                    </a:lnTo>
                    <a:lnTo>
                      <a:pt x="394" y="12"/>
                    </a:lnTo>
                    <a:lnTo>
                      <a:pt x="365" y="6"/>
                    </a:lnTo>
                    <a:lnTo>
                      <a:pt x="335" y="1"/>
                    </a:lnTo>
                    <a:lnTo>
                      <a:pt x="304" y="0"/>
                    </a:lnTo>
                    <a:lnTo>
                      <a:pt x="273" y="1"/>
                    </a:lnTo>
                    <a:lnTo>
                      <a:pt x="243" y="6"/>
                    </a:lnTo>
                    <a:lnTo>
                      <a:pt x="214" y="12"/>
                    </a:lnTo>
                    <a:lnTo>
                      <a:pt x="186" y="22"/>
                    </a:lnTo>
                    <a:lnTo>
                      <a:pt x="159" y="33"/>
                    </a:lnTo>
                    <a:lnTo>
                      <a:pt x="134" y="47"/>
                    </a:lnTo>
                    <a:lnTo>
                      <a:pt x="111" y="63"/>
                    </a:lnTo>
                    <a:lnTo>
                      <a:pt x="90" y="81"/>
                    </a:lnTo>
                    <a:lnTo>
                      <a:pt x="70" y="101"/>
                    </a:lnTo>
                    <a:lnTo>
                      <a:pt x="52" y="122"/>
                    </a:lnTo>
                    <a:lnTo>
                      <a:pt x="37" y="144"/>
                    </a:lnTo>
                    <a:lnTo>
                      <a:pt x="24" y="169"/>
                    </a:lnTo>
                    <a:lnTo>
                      <a:pt x="14" y="194"/>
                    </a:lnTo>
                    <a:lnTo>
                      <a:pt x="7" y="220"/>
                    </a:lnTo>
                    <a:lnTo>
                      <a:pt x="2" y="248"/>
                    </a:lnTo>
                    <a:lnTo>
                      <a:pt x="0" y="276"/>
                    </a:lnTo>
                    <a:lnTo>
                      <a:pt x="2" y="304"/>
                    </a:lnTo>
                    <a:lnTo>
                      <a:pt x="7" y="331"/>
                    </a:lnTo>
                    <a:lnTo>
                      <a:pt x="14" y="358"/>
                    </a:lnTo>
                    <a:lnTo>
                      <a:pt x="24" y="383"/>
                    </a:lnTo>
                    <a:lnTo>
                      <a:pt x="37" y="408"/>
                    </a:lnTo>
                    <a:lnTo>
                      <a:pt x="52" y="431"/>
                    </a:lnTo>
                    <a:lnTo>
                      <a:pt x="70" y="451"/>
                    </a:lnTo>
                    <a:lnTo>
                      <a:pt x="90" y="471"/>
                    </a:lnTo>
                    <a:lnTo>
                      <a:pt x="111" y="489"/>
                    </a:lnTo>
                    <a:lnTo>
                      <a:pt x="134" y="505"/>
                    </a:lnTo>
                    <a:lnTo>
                      <a:pt x="159" y="519"/>
                    </a:lnTo>
                    <a:lnTo>
                      <a:pt x="186" y="530"/>
                    </a:lnTo>
                    <a:lnTo>
                      <a:pt x="214" y="539"/>
                    </a:lnTo>
                    <a:lnTo>
                      <a:pt x="243" y="546"/>
                    </a:lnTo>
                    <a:lnTo>
                      <a:pt x="273" y="551"/>
                    </a:lnTo>
                    <a:lnTo>
                      <a:pt x="304" y="552"/>
                    </a:lnTo>
                    <a:close/>
                  </a:path>
                </a:pathLst>
              </a:custGeom>
              <a:solidFill>
                <a:srgbClr val="F4F7F4"/>
              </a:solidFill>
              <a:ln w="9525">
                <a:noFill/>
                <a:miter lim="800000"/>
                <a:headEnd/>
                <a:tailEnd/>
              </a:ln>
            </p:spPr>
            <p:txBody>
              <a:bodyPr/>
              <a:lstStyle/>
              <a:p>
                <a:endParaRPr lang="es-MX"/>
              </a:p>
            </p:txBody>
          </p:sp>
          <p:sp>
            <p:nvSpPr>
              <p:cNvPr id="219203" name="196171 Forma"/>
              <p:cNvSpPr>
                <a:spLocks/>
              </p:cNvSpPr>
              <p:nvPr/>
            </p:nvSpPr>
            <p:spPr bwMode="auto">
              <a:xfrm>
                <a:off x="4590" y="3153"/>
                <a:ext cx="598" cy="544"/>
              </a:xfrm>
              <a:custGeom>
                <a:avLst/>
                <a:gdLst>
                  <a:gd name="T0" fmla="*/ 329 w 598"/>
                  <a:gd name="T1" fmla="*/ 543 h 544"/>
                  <a:gd name="T2" fmla="*/ 388 w 598"/>
                  <a:gd name="T3" fmla="*/ 532 h 544"/>
                  <a:gd name="T4" fmla="*/ 441 w 598"/>
                  <a:gd name="T5" fmla="*/ 511 h 544"/>
                  <a:gd name="T6" fmla="*/ 489 w 598"/>
                  <a:gd name="T7" fmla="*/ 482 h 544"/>
                  <a:gd name="T8" fmla="*/ 530 w 598"/>
                  <a:gd name="T9" fmla="*/ 445 h 544"/>
                  <a:gd name="T10" fmla="*/ 562 w 598"/>
                  <a:gd name="T11" fmla="*/ 402 h 544"/>
                  <a:gd name="T12" fmla="*/ 585 w 598"/>
                  <a:gd name="T13" fmla="*/ 353 h 544"/>
                  <a:gd name="T14" fmla="*/ 597 w 598"/>
                  <a:gd name="T15" fmla="*/ 300 h 544"/>
                  <a:gd name="T16" fmla="*/ 597 w 598"/>
                  <a:gd name="T17" fmla="*/ 245 h 544"/>
                  <a:gd name="T18" fmla="*/ 585 w 598"/>
                  <a:gd name="T19" fmla="*/ 191 h 544"/>
                  <a:gd name="T20" fmla="*/ 562 w 598"/>
                  <a:gd name="T21" fmla="*/ 143 h 544"/>
                  <a:gd name="T22" fmla="*/ 530 w 598"/>
                  <a:gd name="T23" fmla="*/ 99 h 544"/>
                  <a:gd name="T24" fmla="*/ 489 w 598"/>
                  <a:gd name="T25" fmla="*/ 62 h 544"/>
                  <a:gd name="T26" fmla="*/ 441 w 598"/>
                  <a:gd name="T27" fmla="*/ 33 h 544"/>
                  <a:gd name="T28" fmla="*/ 388 w 598"/>
                  <a:gd name="T29" fmla="*/ 12 h 544"/>
                  <a:gd name="T30" fmla="*/ 329 w 598"/>
                  <a:gd name="T31" fmla="*/ 1 h 544"/>
                  <a:gd name="T32" fmla="*/ 268 w 598"/>
                  <a:gd name="T33" fmla="*/ 1 h 544"/>
                  <a:gd name="T34" fmla="*/ 210 w 598"/>
                  <a:gd name="T35" fmla="*/ 12 h 544"/>
                  <a:gd name="T36" fmla="*/ 157 w 598"/>
                  <a:gd name="T37" fmla="*/ 33 h 544"/>
                  <a:gd name="T38" fmla="*/ 109 w 598"/>
                  <a:gd name="T39" fmla="*/ 62 h 544"/>
                  <a:gd name="T40" fmla="*/ 68 w 598"/>
                  <a:gd name="T41" fmla="*/ 99 h 544"/>
                  <a:gd name="T42" fmla="*/ 36 w 598"/>
                  <a:gd name="T43" fmla="*/ 143 h 544"/>
                  <a:gd name="T44" fmla="*/ 13 w 598"/>
                  <a:gd name="T45" fmla="*/ 191 h 544"/>
                  <a:gd name="T46" fmla="*/ 1 w 598"/>
                  <a:gd name="T47" fmla="*/ 245 h 544"/>
                  <a:gd name="T48" fmla="*/ 1 w 598"/>
                  <a:gd name="T49" fmla="*/ 300 h 544"/>
                  <a:gd name="T50" fmla="*/ 13 w 598"/>
                  <a:gd name="T51" fmla="*/ 353 h 544"/>
                  <a:gd name="T52" fmla="*/ 36 w 598"/>
                  <a:gd name="T53" fmla="*/ 402 h 544"/>
                  <a:gd name="T54" fmla="*/ 68 w 598"/>
                  <a:gd name="T55" fmla="*/ 445 h 544"/>
                  <a:gd name="T56" fmla="*/ 109 w 598"/>
                  <a:gd name="T57" fmla="*/ 482 h 544"/>
                  <a:gd name="T58" fmla="*/ 157 w 598"/>
                  <a:gd name="T59" fmla="*/ 511 h 544"/>
                  <a:gd name="T60" fmla="*/ 210 w 598"/>
                  <a:gd name="T61" fmla="*/ 532 h 544"/>
                  <a:gd name="T62" fmla="*/ 268 w 598"/>
                  <a:gd name="T63" fmla="*/ 543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544"/>
                  <a:gd name="T98" fmla="*/ 598 w 598"/>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544">
                    <a:moveTo>
                      <a:pt x="299" y="544"/>
                    </a:moveTo>
                    <a:lnTo>
                      <a:pt x="329" y="543"/>
                    </a:lnTo>
                    <a:lnTo>
                      <a:pt x="359" y="538"/>
                    </a:lnTo>
                    <a:lnTo>
                      <a:pt x="388" y="532"/>
                    </a:lnTo>
                    <a:lnTo>
                      <a:pt x="416" y="523"/>
                    </a:lnTo>
                    <a:lnTo>
                      <a:pt x="441" y="511"/>
                    </a:lnTo>
                    <a:lnTo>
                      <a:pt x="467" y="497"/>
                    </a:lnTo>
                    <a:lnTo>
                      <a:pt x="489" y="482"/>
                    </a:lnTo>
                    <a:lnTo>
                      <a:pt x="511" y="464"/>
                    </a:lnTo>
                    <a:lnTo>
                      <a:pt x="530" y="445"/>
                    </a:lnTo>
                    <a:lnTo>
                      <a:pt x="547" y="424"/>
                    </a:lnTo>
                    <a:lnTo>
                      <a:pt x="562" y="402"/>
                    </a:lnTo>
                    <a:lnTo>
                      <a:pt x="575" y="378"/>
                    </a:lnTo>
                    <a:lnTo>
                      <a:pt x="585" y="353"/>
                    </a:lnTo>
                    <a:lnTo>
                      <a:pt x="593" y="327"/>
                    </a:lnTo>
                    <a:lnTo>
                      <a:pt x="597" y="300"/>
                    </a:lnTo>
                    <a:lnTo>
                      <a:pt x="598" y="272"/>
                    </a:lnTo>
                    <a:lnTo>
                      <a:pt x="597" y="245"/>
                    </a:lnTo>
                    <a:lnTo>
                      <a:pt x="593" y="217"/>
                    </a:lnTo>
                    <a:lnTo>
                      <a:pt x="585" y="191"/>
                    </a:lnTo>
                    <a:lnTo>
                      <a:pt x="575" y="166"/>
                    </a:lnTo>
                    <a:lnTo>
                      <a:pt x="562" y="143"/>
                    </a:lnTo>
                    <a:lnTo>
                      <a:pt x="547" y="120"/>
                    </a:lnTo>
                    <a:lnTo>
                      <a:pt x="530" y="99"/>
                    </a:lnTo>
                    <a:lnTo>
                      <a:pt x="511" y="80"/>
                    </a:lnTo>
                    <a:lnTo>
                      <a:pt x="489" y="62"/>
                    </a:lnTo>
                    <a:lnTo>
                      <a:pt x="467" y="46"/>
                    </a:lnTo>
                    <a:lnTo>
                      <a:pt x="441" y="33"/>
                    </a:lnTo>
                    <a:lnTo>
                      <a:pt x="416" y="21"/>
                    </a:lnTo>
                    <a:lnTo>
                      <a:pt x="388" y="12"/>
                    </a:lnTo>
                    <a:lnTo>
                      <a:pt x="359" y="6"/>
                    </a:lnTo>
                    <a:lnTo>
                      <a:pt x="329" y="1"/>
                    </a:lnTo>
                    <a:lnTo>
                      <a:pt x="299" y="0"/>
                    </a:lnTo>
                    <a:lnTo>
                      <a:pt x="268" y="1"/>
                    </a:lnTo>
                    <a:lnTo>
                      <a:pt x="239" y="6"/>
                    </a:lnTo>
                    <a:lnTo>
                      <a:pt x="210" y="12"/>
                    </a:lnTo>
                    <a:lnTo>
                      <a:pt x="182" y="21"/>
                    </a:lnTo>
                    <a:lnTo>
                      <a:pt x="157" y="33"/>
                    </a:lnTo>
                    <a:lnTo>
                      <a:pt x="131" y="46"/>
                    </a:lnTo>
                    <a:lnTo>
                      <a:pt x="109" y="62"/>
                    </a:lnTo>
                    <a:lnTo>
                      <a:pt x="87" y="80"/>
                    </a:lnTo>
                    <a:lnTo>
                      <a:pt x="68" y="99"/>
                    </a:lnTo>
                    <a:lnTo>
                      <a:pt x="51" y="120"/>
                    </a:lnTo>
                    <a:lnTo>
                      <a:pt x="36" y="143"/>
                    </a:lnTo>
                    <a:lnTo>
                      <a:pt x="23" y="166"/>
                    </a:lnTo>
                    <a:lnTo>
                      <a:pt x="13" y="191"/>
                    </a:lnTo>
                    <a:lnTo>
                      <a:pt x="5" y="217"/>
                    </a:lnTo>
                    <a:lnTo>
                      <a:pt x="1" y="245"/>
                    </a:lnTo>
                    <a:lnTo>
                      <a:pt x="0" y="272"/>
                    </a:lnTo>
                    <a:lnTo>
                      <a:pt x="1" y="300"/>
                    </a:lnTo>
                    <a:lnTo>
                      <a:pt x="5" y="327"/>
                    </a:lnTo>
                    <a:lnTo>
                      <a:pt x="13" y="353"/>
                    </a:lnTo>
                    <a:lnTo>
                      <a:pt x="23" y="378"/>
                    </a:lnTo>
                    <a:lnTo>
                      <a:pt x="36" y="402"/>
                    </a:lnTo>
                    <a:lnTo>
                      <a:pt x="51" y="424"/>
                    </a:lnTo>
                    <a:lnTo>
                      <a:pt x="68" y="445"/>
                    </a:lnTo>
                    <a:lnTo>
                      <a:pt x="87" y="464"/>
                    </a:lnTo>
                    <a:lnTo>
                      <a:pt x="109" y="482"/>
                    </a:lnTo>
                    <a:lnTo>
                      <a:pt x="131" y="497"/>
                    </a:lnTo>
                    <a:lnTo>
                      <a:pt x="157" y="511"/>
                    </a:lnTo>
                    <a:lnTo>
                      <a:pt x="182" y="523"/>
                    </a:lnTo>
                    <a:lnTo>
                      <a:pt x="210" y="532"/>
                    </a:lnTo>
                    <a:lnTo>
                      <a:pt x="239" y="538"/>
                    </a:lnTo>
                    <a:lnTo>
                      <a:pt x="268" y="543"/>
                    </a:lnTo>
                    <a:lnTo>
                      <a:pt x="299" y="544"/>
                    </a:lnTo>
                    <a:close/>
                  </a:path>
                </a:pathLst>
              </a:custGeom>
              <a:solidFill>
                <a:srgbClr val="F9FCF9"/>
              </a:solidFill>
              <a:ln w="9525">
                <a:noFill/>
                <a:miter lim="800000"/>
                <a:headEnd/>
                <a:tailEnd/>
              </a:ln>
            </p:spPr>
            <p:txBody>
              <a:bodyPr/>
              <a:lstStyle/>
              <a:p>
                <a:endParaRPr lang="es-MX"/>
              </a:p>
            </p:txBody>
          </p:sp>
          <p:sp>
            <p:nvSpPr>
              <p:cNvPr id="219204" name="196172 Forma"/>
              <p:cNvSpPr>
                <a:spLocks/>
              </p:cNvSpPr>
              <p:nvPr/>
            </p:nvSpPr>
            <p:spPr bwMode="auto">
              <a:xfrm>
                <a:off x="4594" y="3157"/>
                <a:ext cx="590" cy="536"/>
              </a:xfrm>
              <a:custGeom>
                <a:avLst/>
                <a:gdLst>
                  <a:gd name="T0" fmla="*/ 325 w 590"/>
                  <a:gd name="T1" fmla="*/ 535 h 536"/>
                  <a:gd name="T2" fmla="*/ 383 w 590"/>
                  <a:gd name="T3" fmla="*/ 524 h 536"/>
                  <a:gd name="T4" fmla="*/ 436 w 590"/>
                  <a:gd name="T5" fmla="*/ 504 h 536"/>
                  <a:gd name="T6" fmla="*/ 482 w 590"/>
                  <a:gd name="T7" fmla="*/ 475 h 536"/>
                  <a:gd name="T8" fmla="*/ 523 w 590"/>
                  <a:gd name="T9" fmla="*/ 439 h 536"/>
                  <a:gd name="T10" fmla="*/ 555 w 590"/>
                  <a:gd name="T11" fmla="*/ 396 h 536"/>
                  <a:gd name="T12" fmla="*/ 577 w 590"/>
                  <a:gd name="T13" fmla="*/ 348 h 536"/>
                  <a:gd name="T14" fmla="*/ 589 w 590"/>
                  <a:gd name="T15" fmla="*/ 296 h 536"/>
                  <a:gd name="T16" fmla="*/ 589 w 590"/>
                  <a:gd name="T17" fmla="*/ 241 h 536"/>
                  <a:gd name="T18" fmla="*/ 577 w 590"/>
                  <a:gd name="T19" fmla="*/ 189 h 536"/>
                  <a:gd name="T20" fmla="*/ 555 w 590"/>
                  <a:gd name="T21" fmla="*/ 140 h 536"/>
                  <a:gd name="T22" fmla="*/ 523 w 590"/>
                  <a:gd name="T23" fmla="*/ 98 h 536"/>
                  <a:gd name="T24" fmla="*/ 482 w 590"/>
                  <a:gd name="T25" fmla="*/ 61 h 536"/>
                  <a:gd name="T26" fmla="*/ 436 w 590"/>
                  <a:gd name="T27" fmla="*/ 32 h 536"/>
                  <a:gd name="T28" fmla="*/ 383 w 590"/>
                  <a:gd name="T29" fmla="*/ 12 h 536"/>
                  <a:gd name="T30" fmla="*/ 325 w 590"/>
                  <a:gd name="T31" fmla="*/ 1 h 536"/>
                  <a:gd name="T32" fmla="*/ 265 w 590"/>
                  <a:gd name="T33" fmla="*/ 1 h 536"/>
                  <a:gd name="T34" fmla="*/ 207 w 590"/>
                  <a:gd name="T35" fmla="*/ 12 h 536"/>
                  <a:gd name="T36" fmla="*/ 154 w 590"/>
                  <a:gd name="T37" fmla="*/ 32 h 536"/>
                  <a:gd name="T38" fmla="*/ 107 w 590"/>
                  <a:gd name="T39" fmla="*/ 61 h 536"/>
                  <a:gd name="T40" fmla="*/ 68 w 590"/>
                  <a:gd name="T41" fmla="*/ 98 h 536"/>
                  <a:gd name="T42" fmla="*/ 36 w 590"/>
                  <a:gd name="T43" fmla="*/ 140 h 536"/>
                  <a:gd name="T44" fmla="*/ 14 w 590"/>
                  <a:gd name="T45" fmla="*/ 189 h 536"/>
                  <a:gd name="T46" fmla="*/ 2 w 590"/>
                  <a:gd name="T47" fmla="*/ 241 h 536"/>
                  <a:gd name="T48" fmla="*/ 2 w 590"/>
                  <a:gd name="T49" fmla="*/ 296 h 536"/>
                  <a:gd name="T50" fmla="*/ 14 w 590"/>
                  <a:gd name="T51" fmla="*/ 348 h 536"/>
                  <a:gd name="T52" fmla="*/ 36 w 590"/>
                  <a:gd name="T53" fmla="*/ 396 h 536"/>
                  <a:gd name="T54" fmla="*/ 68 w 590"/>
                  <a:gd name="T55" fmla="*/ 439 h 536"/>
                  <a:gd name="T56" fmla="*/ 107 w 590"/>
                  <a:gd name="T57" fmla="*/ 475 h 536"/>
                  <a:gd name="T58" fmla="*/ 154 w 590"/>
                  <a:gd name="T59" fmla="*/ 504 h 536"/>
                  <a:gd name="T60" fmla="*/ 207 w 590"/>
                  <a:gd name="T61" fmla="*/ 524 h 536"/>
                  <a:gd name="T62" fmla="*/ 265 w 590"/>
                  <a:gd name="T63" fmla="*/ 535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536"/>
                  <a:gd name="T98" fmla="*/ 590 w 590"/>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536">
                    <a:moveTo>
                      <a:pt x="295" y="536"/>
                    </a:moveTo>
                    <a:lnTo>
                      <a:pt x="325" y="535"/>
                    </a:lnTo>
                    <a:lnTo>
                      <a:pt x="354" y="531"/>
                    </a:lnTo>
                    <a:lnTo>
                      <a:pt x="383" y="524"/>
                    </a:lnTo>
                    <a:lnTo>
                      <a:pt x="410" y="515"/>
                    </a:lnTo>
                    <a:lnTo>
                      <a:pt x="436" y="504"/>
                    </a:lnTo>
                    <a:lnTo>
                      <a:pt x="460" y="491"/>
                    </a:lnTo>
                    <a:lnTo>
                      <a:pt x="482" y="475"/>
                    </a:lnTo>
                    <a:lnTo>
                      <a:pt x="504" y="458"/>
                    </a:lnTo>
                    <a:lnTo>
                      <a:pt x="523" y="439"/>
                    </a:lnTo>
                    <a:lnTo>
                      <a:pt x="540" y="418"/>
                    </a:lnTo>
                    <a:lnTo>
                      <a:pt x="555" y="396"/>
                    </a:lnTo>
                    <a:lnTo>
                      <a:pt x="567" y="372"/>
                    </a:lnTo>
                    <a:lnTo>
                      <a:pt x="577" y="348"/>
                    </a:lnTo>
                    <a:lnTo>
                      <a:pt x="584" y="322"/>
                    </a:lnTo>
                    <a:lnTo>
                      <a:pt x="589" y="296"/>
                    </a:lnTo>
                    <a:lnTo>
                      <a:pt x="590" y="268"/>
                    </a:lnTo>
                    <a:lnTo>
                      <a:pt x="589" y="241"/>
                    </a:lnTo>
                    <a:lnTo>
                      <a:pt x="584" y="214"/>
                    </a:lnTo>
                    <a:lnTo>
                      <a:pt x="577" y="189"/>
                    </a:lnTo>
                    <a:lnTo>
                      <a:pt x="567" y="164"/>
                    </a:lnTo>
                    <a:lnTo>
                      <a:pt x="555" y="140"/>
                    </a:lnTo>
                    <a:lnTo>
                      <a:pt x="540" y="118"/>
                    </a:lnTo>
                    <a:lnTo>
                      <a:pt x="523" y="98"/>
                    </a:lnTo>
                    <a:lnTo>
                      <a:pt x="504" y="79"/>
                    </a:lnTo>
                    <a:lnTo>
                      <a:pt x="482" y="61"/>
                    </a:lnTo>
                    <a:lnTo>
                      <a:pt x="460" y="46"/>
                    </a:lnTo>
                    <a:lnTo>
                      <a:pt x="436" y="32"/>
                    </a:lnTo>
                    <a:lnTo>
                      <a:pt x="410" y="21"/>
                    </a:lnTo>
                    <a:lnTo>
                      <a:pt x="383" y="12"/>
                    </a:lnTo>
                    <a:lnTo>
                      <a:pt x="354" y="5"/>
                    </a:lnTo>
                    <a:lnTo>
                      <a:pt x="325" y="1"/>
                    </a:lnTo>
                    <a:lnTo>
                      <a:pt x="295" y="0"/>
                    </a:lnTo>
                    <a:lnTo>
                      <a:pt x="265" y="1"/>
                    </a:lnTo>
                    <a:lnTo>
                      <a:pt x="236" y="5"/>
                    </a:lnTo>
                    <a:lnTo>
                      <a:pt x="207" y="12"/>
                    </a:lnTo>
                    <a:lnTo>
                      <a:pt x="180" y="21"/>
                    </a:lnTo>
                    <a:lnTo>
                      <a:pt x="154" y="32"/>
                    </a:lnTo>
                    <a:lnTo>
                      <a:pt x="130" y="46"/>
                    </a:lnTo>
                    <a:lnTo>
                      <a:pt x="107" y="61"/>
                    </a:lnTo>
                    <a:lnTo>
                      <a:pt x="86" y="79"/>
                    </a:lnTo>
                    <a:lnTo>
                      <a:pt x="68" y="98"/>
                    </a:lnTo>
                    <a:lnTo>
                      <a:pt x="51" y="118"/>
                    </a:lnTo>
                    <a:lnTo>
                      <a:pt x="36" y="140"/>
                    </a:lnTo>
                    <a:lnTo>
                      <a:pt x="24" y="164"/>
                    </a:lnTo>
                    <a:lnTo>
                      <a:pt x="14" y="189"/>
                    </a:lnTo>
                    <a:lnTo>
                      <a:pt x="6" y="214"/>
                    </a:lnTo>
                    <a:lnTo>
                      <a:pt x="2" y="241"/>
                    </a:lnTo>
                    <a:lnTo>
                      <a:pt x="0" y="268"/>
                    </a:lnTo>
                    <a:lnTo>
                      <a:pt x="2" y="296"/>
                    </a:lnTo>
                    <a:lnTo>
                      <a:pt x="6" y="322"/>
                    </a:lnTo>
                    <a:lnTo>
                      <a:pt x="14" y="348"/>
                    </a:lnTo>
                    <a:lnTo>
                      <a:pt x="24" y="372"/>
                    </a:lnTo>
                    <a:lnTo>
                      <a:pt x="36" y="396"/>
                    </a:lnTo>
                    <a:lnTo>
                      <a:pt x="51" y="418"/>
                    </a:lnTo>
                    <a:lnTo>
                      <a:pt x="68" y="439"/>
                    </a:lnTo>
                    <a:lnTo>
                      <a:pt x="86" y="458"/>
                    </a:lnTo>
                    <a:lnTo>
                      <a:pt x="107" y="475"/>
                    </a:lnTo>
                    <a:lnTo>
                      <a:pt x="130" y="491"/>
                    </a:lnTo>
                    <a:lnTo>
                      <a:pt x="154" y="504"/>
                    </a:lnTo>
                    <a:lnTo>
                      <a:pt x="180" y="515"/>
                    </a:lnTo>
                    <a:lnTo>
                      <a:pt x="207" y="524"/>
                    </a:lnTo>
                    <a:lnTo>
                      <a:pt x="236" y="531"/>
                    </a:lnTo>
                    <a:lnTo>
                      <a:pt x="265" y="535"/>
                    </a:lnTo>
                    <a:lnTo>
                      <a:pt x="295" y="536"/>
                    </a:lnTo>
                    <a:close/>
                  </a:path>
                </a:pathLst>
              </a:custGeom>
              <a:solidFill>
                <a:srgbClr val="FCFFFC"/>
              </a:solidFill>
              <a:ln w="9525">
                <a:noFill/>
                <a:miter lim="800000"/>
                <a:headEnd/>
                <a:tailEnd/>
              </a:ln>
            </p:spPr>
            <p:txBody>
              <a:bodyPr/>
              <a:lstStyle/>
              <a:p>
                <a:endParaRPr lang="es-MX"/>
              </a:p>
            </p:txBody>
          </p:sp>
          <p:sp>
            <p:nvSpPr>
              <p:cNvPr id="219205" name="196173 Forma"/>
              <p:cNvSpPr>
                <a:spLocks/>
              </p:cNvSpPr>
              <p:nvPr/>
            </p:nvSpPr>
            <p:spPr bwMode="auto">
              <a:xfrm>
                <a:off x="4599" y="3161"/>
                <a:ext cx="581" cy="528"/>
              </a:xfrm>
              <a:custGeom>
                <a:avLst/>
                <a:gdLst>
                  <a:gd name="T0" fmla="*/ 320 w 581"/>
                  <a:gd name="T1" fmla="*/ 527 h 528"/>
                  <a:gd name="T2" fmla="*/ 377 w 581"/>
                  <a:gd name="T3" fmla="*/ 516 h 528"/>
                  <a:gd name="T4" fmla="*/ 428 w 581"/>
                  <a:gd name="T5" fmla="*/ 496 h 528"/>
                  <a:gd name="T6" fmla="*/ 475 w 581"/>
                  <a:gd name="T7" fmla="*/ 468 h 528"/>
                  <a:gd name="T8" fmla="*/ 514 w 581"/>
                  <a:gd name="T9" fmla="*/ 432 h 528"/>
                  <a:gd name="T10" fmla="*/ 545 w 581"/>
                  <a:gd name="T11" fmla="*/ 390 h 528"/>
                  <a:gd name="T12" fmla="*/ 568 w 581"/>
                  <a:gd name="T13" fmla="*/ 343 h 528"/>
                  <a:gd name="T14" fmla="*/ 579 w 581"/>
                  <a:gd name="T15" fmla="*/ 291 h 528"/>
                  <a:gd name="T16" fmla="*/ 579 w 581"/>
                  <a:gd name="T17" fmla="*/ 237 h 528"/>
                  <a:gd name="T18" fmla="*/ 568 w 581"/>
                  <a:gd name="T19" fmla="*/ 186 h 528"/>
                  <a:gd name="T20" fmla="*/ 545 w 581"/>
                  <a:gd name="T21" fmla="*/ 138 h 528"/>
                  <a:gd name="T22" fmla="*/ 514 w 581"/>
                  <a:gd name="T23" fmla="*/ 96 h 528"/>
                  <a:gd name="T24" fmla="*/ 475 w 581"/>
                  <a:gd name="T25" fmla="*/ 60 h 528"/>
                  <a:gd name="T26" fmla="*/ 428 w 581"/>
                  <a:gd name="T27" fmla="*/ 32 h 528"/>
                  <a:gd name="T28" fmla="*/ 377 w 581"/>
                  <a:gd name="T29" fmla="*/ 12 h 528"/>
                  <a:gd name="T30" fmla="*/ 320 w 581"/>
                  <a:gd name="T31" fmla="*/ 1 h 528"/>
                  <a:gd name="T32" fmla="*/ 260 w 581"/>
                  <a:gd name="T33" fmla="*/ 1 h 528"/>
                  <a:gd name="T34" fmla="*/ 204 w 581"/>
                  <a:gd name="T35" fmla="*/ 12 h 528"/>
                  <a:gd name="T36" fmla="*/ 152 w 581"/>
                  <a:gd name="T37" fmla="*/ 32 h 528"/>
                  <a:gd name="T38" fmla="*/ 105 w 581"/>
                  <a:gd name="T39" fmla="*/ 60 h 528"/>
                  <a:gd name="T40" fmla="*/ 66 w 581"/>
                  <a:gd name="T41" fmla="*/ 96 h 528"/>
                  <a:gd name="T42" fmla="*/ 35 w 581"/>
                  <a:gd name="T43" fmla="*/ 138 h 528"/>
                  <a:gd name="T44" fmla="*/ 13 w 581"/>
                  <a:gd name="T45" fmla="*/ 186 h 528"/>
                  <a:gd name="T46" fmla="*/ 2 w 581"/>
                  <a:gd name="T47" fmla="*/ 237 h 528"/>
                  <a:gd name="T48" fmla="*/ 2 w 581"/>
                  <a:gd name="T49" fmla="*/ 291 h 528"/>
                  <a:gd name="T50" fmla="*/ 13 w 581"/>
                  <a:gd name="T51" fmla="*/ 343 h 528"/>
                  <a:gd name="T52" fmla="*/ 35 w 581"/>
                  <a:gd name="T53" fmla="*/ 390 h 528"/>
                  <a:gd name="T54" fmla="*/ 66 w 581"/>
                  <a:gd name="T55" fmla="*/ 432 h 528"/>
                  <a:gd name="T56" fmla="*/ 105 w 581"/>
                  <a:gd name="T57" fmla="*/ 468 h 528"/>
                  <a:gd name="T58" fmla="*/ 152 w 581"/>
                  <a:gd name="T59" fmla="*/ 496 h 528"/>
                  <a:gd name="T60" fmla="*/ 204 w 581"/>
                  <a:gd name="T61" fmla="*/ 516 h 528"/>
                  <a:gd name="T62" fmla="*/ 260 w 581"/>
                  <a:gd name="T63" fmla="*/ 527 h 5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1"/>
                  <a:gd name="T97" fmla="*/ 0 h 528"/>
                  <a:gd name="T98" fmla="*/ 581 w 581"/>
                  <a:gd name="T99" fmla="*/ 528 h 5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1" h="528">
                    <a:moveTo>
                      <a:pt x="290" y="528"/>
                    </a:moveTo>
                    <a:lnTo>
                      <a:pt x="320" y="527"/>
                    </a:lnTo>
                    <a:lnTo>
                      <a:pt x="349" y="523"/>
                    </a:lnTo>
                    <a:lnTo>
                      <a:pt x="377" y="516"/>
                    </a:lnTo>
                    <a:lnTo>
                      <a:pt x="403" y="507"/>
                    </a:lnTo>
                    <a:lnTo>
                      <a:pt x="428" y="496"/>
                    </a:lnTo>
                    <a:lnTo>
                      <a:pt x="452" y="483"/>
                    </a:lnTo>
                    <a:lnTo>
                      <a:pt x="475" y="468"/>
                    </a:lnTo>
                    <a:lnTo>
                      <a:pt x="496" y="451"/>
                    </a:lnTo>
                    <a:lnTo>
                      <a:pt x="514" y="432"/>
                    </a:lnTo>
                    <a:lnTo>
                      <a:pt x="531" y="412"/>
                    </a:lnTo>
                    <a:lnTo>
                      <a:pt x="545" y="390"/>
                    </a:lnTo>
                    <a:lnTo>
                      <a:pt x="558" y="367"/>
                    </a:lnTo>
                    <a:lnTo>
                      <a:pt x="568" y="343"/>
                    </a:lnTo>
                    <a:lnTo>
                      <a:pt x="575" y="317"/>
                    </a:lnTo>
                    <a:lnTo>
                      <a:pt x="579" y="291"/>
                    </a:lnTo>
                    <a:lnTo>
                      <a:pt x="581" y="264"/>
                    </a:lnTo>
                    <a:lnTo>
                      <a:pt x="579" y="237"/>
                    </a:lnTo>
                    <a:lnTo>
                      <a:pt x="575" y="211"/>
                    </a:lnTo>
                    <a:lnTo>
                      <a:pt x="568" y="186"/>
                    </a:lnTo>
                    <a:lnTo>
                      <a:pt x="558" y="162"/>
                    </a:lnTo>
                    <a:lnTo>
                      <a:pt x="545" y="138"/>
                    </a:lnTo>
                    <a:lnTo>
                      <a:pt x="531" y="117"/>
                    </a:lnTo>
                    <a:lnTo>
                      <a:pt x="514" y="96"/>
                    </a:lnTo>
                    <a:lnTo>
                      <a:pt x="496" y="78"/>
                    </a:lnTo>
                    <a:lnTo>
                      <a:pt x="475" y="60"/>
                    </a:lnTo>
                    <a:lnTo>
                      <a:pt x="452" y="45"/>
                    </a:lnTo>
                    <a:lnTo>
                      <a:pt x="428" y="32"/>
                    </a:lnTo>
                    <a:lnTo>
                      <a:pt x="403" y="21"/>
                    </a:lnTo>
                    <a:lnTo>
                      <a:pt x="377" y="12"/>
                    </a:lnTo>
                    <a:lnTo>
                      <a:pt x="349" y="5"/>
                    </a:lnTo>
                    <a:lnTo>
                      <a:pt x="320" y="1"/>
                    </a:lnTo>
                    <a:lnTo>
                      <a:pt x="290" y="0"/>
                    </a:lnTo>
                    <a:lnTo>
                      <a:pt x="260" y="1"/>
                    </a:lnTo>
                    <a:lnTo>
                      <a:pt x="231" y="5"/>
                    </a:lnTo>
                    <a:lnTo>
                      <a:pt x="204" y="12"/>
                    </a:lnTo>
                    <a:lnTo>
                      <a:pt x="177" y="21"/>
                    </a:lnTo>
                    <a:lnTo>
                      <a:pt x="152" y="32"/>
                    </a:lnTo>
                    <a:lnTo>
                      <a:pt x="128" y="45"/>
                    </a:lnTo>
                    <a:lnTo>
                      <a:pt x="105" y="60"/>
                    </a:lnTo>
                    <a:lnTo>
                      <a:pt x="85" y="78"/>
                    </a:lnTo>
                    <a:lnTo>
                      <a:pt x="66" y="96"/>
                    </a:lnTo>
                    <a:lnTo>
                      <a:pt x="50" y="117"/>
                    </a:lnTo>
                    <a:lnTo>
                      <a:pt x="35" y="138"/>
                    </a:lnTo>
                    <a:lnTo>
                      <a:pt x="23" y="162"/>
                    </a:lnTo>
                    <a:lnTo>
                      <a:pt x="13" y="186"/>
                    </a:lnTo>
                    <a:lnTo>
                      <a:pt x="6" y="211"/>
                    </a:lnTo>
                    <a:lnTo>
                      <a:pt x="2" y="237"/>
                    </a:lnTo>
                    <a:lnTo>
                      <a:pt x="0" y="264"/>
                    </a:lnTo>
                    <a:lnTo>
                      <a:pt x="2" y="291"/>
                    </a:lnTo>
                    <a:lnTo>
                      <a:pt x="6" y="317"/>
                    </a:lnTo>
                    <a:lnTo>
                      <a:pt x="13" y="343"/>
                    </a:lnTo>
                    <a:lnTo>
                      <a:pt x="23" y="367"/>
                    </a:lnTo>
                    <a:lnTo>
                      <a:pt x="35" y="390"/>
                    </a:lnTo>
                    <a:lnTo>
                      <a:pt x="50" y="412"/>
                    </a:lnTo>
                    <a:lnTo>
                      <a:pt x="66" y="432"/>
                    </a:lnTo>
                    <a:lnTo>
                      <a:pt x="85" y="451"/>
                    </a:lnTo>
                    <a:lnTo>
                      <a:pt x="105" y="468"/>
                    </a:lnTo>
                    <a:lnTo>
                      <a:pt x="128" y="483"/>
                    </a:lnTo>
                    <a:lnTo>
                      <a:pt x="152" y="496"/>
                    </a:lnTo>
                    <a:lnTo>
                      <a:pt x="177" y="507"/>
                    </a:lnTo>
                    <a:lnTo>
                      <a:pt x="204" y="516"/>
                    </a:lnTo>
                    <a:lnTo>
                      <a:pt x="231" y="523"/>
                    </a:lnTo>
                    <a:lnTo>
                      <a:pt x="260" y="527"/>
                    </a:lnTo>
                    <a:lnTo>
                      <a:pt x="290" y="528"/>
                    </a:lnTo>
                    <a:close/>
                  </a:path>
                </a:pathLst>
              </a:custGeom>
              <a:solidFill>
                <a:srgbClr val="FFFFFF"/>
              </a:solidFill>
              <a:ln w="9525">
                <a:noFill/>
                <a:miter lim="800000"/>
                <a:headEnd/>
                <a:tailEnd/>
              </a:ln>
            </p:spPr>
            <p:txBody>
              <a:bodyPr/>
              <a:lstStyle/>
              <a:p>
                <a:endParaRPr lang="es-MX"/>
              </a:p>
            </p:txBody>
          </p:sp>
          <p:sp>
            <p:nvSpPr>
              <p:cNvPr id="219206" name="196179 Forma"/>
              <p:cNvSpPr>
                <a:spLocks/>
              </p:cNvSpPr>
              <p:nvPr/>
            </p:nvSpPr>
            <p:spPr bwMode="auto">
              <a:xfrm>
                <a:off x="4614" y="3161"/>
                <a:ext cx="704" cy="791"/>
              </a:xfrm>
              <a:custGeom>
                <a:avLst/>
                <a:gdLst>
                  <a:gd name="T0" fmla="*/ 455 w 704"/>
                  <a:gd name="T1" fmla="*/ 34 h 791"/>
                  <a:gd name="T2" fmla="*/ 503 w 704"/>
                  <a:gd name="T3" fmla="*/ 398 h 791"/>
                  <a:gd name="T4" fmla="*/ 407 w 704"/>
                  <a:gd name="T5" fmla="*/ 425 h 791"/>
                  <a:gd name="T6" fmla="*/ 423 w 704"/>
                  <a:gd name="T7" fmla="*/ 495 h 791"/>
                  <a:gd name="T8" fmla="*/ 661 w 704"/>
                  <a:gd name="T9" fmla="*/ 580 h 791"/>
                  <a:gd name="T10" fmla="*/ 704 w 704"/>
                  <a:gd name="T11" fmla="*/ 677 h 791"/>
                  <a:gd name="T12" fmla="*/ 267 w 704"/>
                  <a:gd name="T13" fmla="*/ 791 h 791"/>
                  <a:gd name="T14" fmla="*/ 0 w 704"/>
                  <a:gd name="T15" fmla="*/ 677 h 791"/>
                  <a:gd name="T16" fmla="*/ 97 w 704"/>
                  <a:gd name="T17" fmla="*/ 0 h 791"/>
                  <a:gd name="T18" fmla="*/ 455 w 704"/>
                  <a:gd name="T19" fmla="*/ 34 h 7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4"/>
                  <a:gd name="T31" fmla="*/ 0 h 791"/>
                  <a:gd name="T32" fmla="*/ 704 w 704"/>
                  <a:gd name="T33" fmla="*/ 791 h 7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4" h="791">
                    <a:moveTo>
                      <a:pt x="455" y="34"/>
                    </a:moveTo>
                    <a:lnTo>
                      <a:pt x="503" y="398"/>
                    </a:lnTo>
                    <a:lnTo>
                      <a:pt x="407" y="425"/>
                    </a:lnTo>
                    <a:lnTo>
                      <a:pt x="423" y="495"/>
                    </a:lnTo>
                    <a:lnTo>
                      <a:pt x="661" y="580"/>
                    </a:lnTo>
                    <a:lnTo>
                      <a:pt x="704" y="677"/>
                    </a:lnTo>
                    <a:lnTo>
                      <a:pt x="267" y="791"/>
                    </a:lnTo>
                    <a:lnTo>
                      <a:pt x="0" y="677"/>
                    </a:lnTo>
                    <a:lnTo>
                      <a:pt x="97" y="0"/>
                    </a:lnTo>
                    <a:lnTo>
                      <a:pt x="455" y="34"/>
                    </a:lnTo>
                    <a:close/>
                  </a:path>
                </a:pathLst>
              </a:custGeom>
              <a:solidFill>
                <a:srgbClr val="354284"/>
              </a:solidFill>
              <a:ln w="9525">
                <a:noFill/>
                <a:miter lim="800000"/>
                <a:headEnd/>
                <a:tailEnd/>
              </a:ln>
            </p:spPr>
            <p:txBody>
              <a:bodyPr/>
              <a:lstStyle/>
              <a:p>
                <a:endParaRPr lang="es-MX"/>
              </a:p>
            </p:txBody>
          </p:sp>
          <p:sp>
            <p:nvSpPr>
              <p:cNvPr id="219207" name="196180 Forma"/>
              <p:cNvSpPr>
                <a:spLocks/>
              </p:cNvSpPr>
              <p:nvPr/>
            </p:nvSpPr>
            <p:spPr bwMode="auto">
              <a:xfrm>
                <a:off x="4513" y="3161"/>
                <a:ext cx="805" cy="850"/>
              </a:xfrm>
              <a:custGeom>
                <a:avLst/>
                <a:gdLst>
                  <a:gd name="T0" fmla="*/ 762 w 805"/>
                  <a:gd name="T1" fmla="*/ 580 h 850"/>
                  <a:gd name="T2" fmla="*/ 408 w 805"/>
                  <a:gd name="T3" fmla="*/ 701 h 850"/>
                  <a:gd name="T4" fmla="*/ 200 w 805"/>
                  <a:gd name="T5" fmla="*/ 591 h 850"/>
                  <a:gd name="T6" fmla="*/ 529 w 805"/>
                  <a:gd name="T7" fmla="*/ 495 h 850"/>
                  <a:gd name="T8" fmla="*/ 508 w 805"/>
                  <a:gd name="T9" fmla="*/ 425 h 850"/>
                  <a:gd name="T10" fmla="*/ 188 w 805"/>
                  <a:gd name="T11" fmla="*/ 497 h 850"/>
                  <a:gd name="T12" fmla="*/ 187 w 805"/>
                  <a:gd name="T13" fmla="*/ 497 h 850"/>
                  <a:gd name="T14" fmla="*/ 198 w 805"/>
                  <a:gd name="T15" fmla="*/ 0 h 850"/>
                  <a:gd name="T16" fmla="*/ 99 w 805"/>
                  <a:gd name="T17" fmla="*/ 41 h 850"/>
                  <a:gd name="T18" fmla="*/ 88 w 805"/>
                  <a:gd name="T19" fmla="*/ 158 h 850"/>
                  <a:gd name="T20" fmla="*/ 17 w 805"/>
                  <a:gd name="T21" fmla="*/ 208 h 850"/>
                  <a:gd name="T22" fmla="*/ 0 w 805"/>
                  <a:gd name="T23" fmla="*/ 463 h 850"/>
                  <a:gd name="T24" fmla="*/ 118 w 805"/>
                  <a:gd name="T25" fmla="*/ 512 h 850"/>
                  <a:gd name="T26" fmla="*/ 118 w 805"/>
                  <a:gd name="T27" fmla="*/ 545 h 850"/>
                  <a:gd name="T28" fmla="*/ 74 w 805"/>
                  <a:gd name="T29" fmla="*/ 560 h 850"/>
                  <a:gd name="T30" fmla="*/ 41 w 805"/>
                  <a:gd name="T31" fmla="*/ 643 h 850"/>
                  <a:gd name="T32" fmla="*/ 391 w 805"/>
                  <a:gd name="T33" fmla="*/ 850 h 850"/>
                  <a:gd name="T34" fmla="*/ 805 w 805"/>
                  <a:gd name="T35" fmla="*/ 676 h 850"/>
                  <a:gd name="T36" fmla="*/ 762 w 805"/>
                  <a:gd name="T37" fmla="*/ 580 h 8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5"/>
                  <a:gd name="T58" fmla="*/ 0 h 850"/>
                  <a:gd name="T59" fmla="*/ 805 w 805"/>
                  <a:gd name="T60" fmla="*/ 850 h 8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5" h="850">
                    <a:moveTo>
                      <a:pt x="762" y="580"/>
                    </a:moveTo>
                    <a:lnTo>
                      <a:pt x="408" y="701"/>
                    </a:lnTo>
                    <a:lnTo>
                      <a:pt x="200" y="591"/>
                    </a:lnTo>
                    <a:lnTo>
                      <a:pt x="529" y="495"/>
                    </a:lnTo>
                    <a:lnTo>
                      <a:pt x="508" y="425"/>
                    </a:lnTo>
                    <a:lnTo>
                      <a:pt x="188" y="497"/>
                    </a:lnTo>
                    <a:lnTo>
                      <a:pt x="187" y="497"/>
                    </a:lnTo>
                    <a:lnTo>
                      <a:pt x="198" y="0"/>
                    </a:lnTo>
                    <a:lnTo>
                      <a:pt x="99" y="41"/>
                    </a:lnTo>
                    <a:lnTo>
                      <a:pt x="88" y="158"/>
                    </a:lnTo>
                    <a:lnTo>
                      <a:pt x="17" y="208"/>
                    </a:lnTo>
                    <a:lnTo>
                      <a:pt x="0" y="463"/>
                    </a:lnTo>
                    <a:lnTo>
                      <a:pt x="118" y="512"/>
                    </a:lnTo>
                    <a:lnTo>
                      <a:pt x="118" y="545"/>
                    </a:lnTo>
                    <a:lnTo>
                      <a:pt x="74" y="560"/>
                    </a:lnTo>
                    <a:lnTo>
                      <a:pt x="41" y="643"/>
                    </a:lnTo>
                    <a:lnTo>
                      <a:pt x="391" y="850"/>
                    </a:lnTo>
                    <a:lnTo>
                      <a:pt x="805" y="676"/>
                    </a:lnTo>
                    <a:lnTo>
                      <a:pt x="762" y="580"/>
                    </a:lnTo>
                    <a:close/>
                  </a:path>
                </a:pathLst>
              </a:custGeom>
              <a:solidFill>
                <a:srgbClr val="00007F"/>
              </a:solidFill>
              <a:ln w="9525">
                <a:noFill/>
                <a:miter lim="800000"/>
                <a:headEnd/>
                <a:tailEnd/>
              </a:ln>
            </p:spPr>
            <p:txBody>
              <a:bodyPr/>
              <a:lstStyle/>
              <a:p>
                <a:endParaRPr lang="es-MX"/>
              </a:p>
            </p:txBody>
          </p:sp>
          <p:sp>
            <p:nvSpPr>
              <p:cNvPr id="219208" name="196185 Forma"/>
              <p:cNvSpPr>
                <a:spLocks/>
              </p:cNvSpPr>
              <p:nvPr/>
            </p:nvSpPr>
            <p:spPr bwMode="auto">
              <a:xfrm>
                <a:off x="4779" y="3302"/>
                <a:ext cx="131" cy="226"/>
              </a:xfrm>
              <a:custGeom>
                <a:avLst/>
                <a:gdLst>
                  <a:gd name="T0" fmla="*/ 1 w 131"/>
                  <a:gd name="T1" fmla="*/ 0 h 226"/>
                  <a:gd name="T2" fmla="*/ 1 w 131"/>
                  <a:gd name="T3" fmla="*/ 5 h 226"/>
                  <a:gd name="T4" fmla="*/ 0 w 131"/>
                  <a:gd name="T5" fmla="*/ 24 h 226"/>
                  <a:gd name="T6" fmla="*/ 0 w 131"/>
                  <a:gd name="T7" fmla="*/ 39 h 226"/>
                  <a:gd name="T8" fmla="*/ 0 w 131"/>
                  <a:gd name="T9" fmla="*/ 50 h 226"/>
                  <a:gd name="T10" fmla="*/ 0 w 131"/>
                  <a:gd name="T11" fmla="*/ 59 h 226"/>
                  <a:gd name="T12" fmla="*/ 1 w 131"/>
                  <a:gd name="T13" fmla="*/ 62 h 226"/>
                  <a:gd name="T14" fmla="*/ 1 w 131"/>
                  <a:gd name="T15" fmla="*/ 64 h 226"/>
                  <a:gd name="T16" fmla="*/ 1 w 131"/>
                  <a:gd name="T17" fmla="*/ 67 h 226"/>
                  <a:gd name="T18" fmla="*/ 1 w 131"/>
                  <a:gd name="T19" fmla="*/ 69 h 226"/>
                  <a:gd name="T20" fmla="*/ 2 w 131"/>
                  <a:gd name="T21" fmla="*/ 88 h 226"/>
                  <a:gd name="T22" fmla="*/ 4 w 131"/>
                  <a:gd name="T23" fmla="*/ 106 h 226"/>
                  <a:gd name="T24" fmla="*/ 8 w 131"/>
                  <a:gd name="T25" fmla="*/ 124 h 226"/>
                  <a:gd name="T26" fmla="*/ 13 w 131"/>
                  <a:gd name="T27" fmla="*/ 140 h 226"/>
                  <a:gd name="T28" fmla="*/ 20 w 131"/>
                  <a:gd name="T29" fmla="*/ 156 h 226"/>
                  <a:gd name="T30" fmla="*/ 29 w 131"/>
                  <a:gd name="T31" fmla="*/ 170 h 226"/>
                  <a:gd name="T32" fmla="*/ 38 w 131"/>
                  <a:gd name="T33" fmla="*/ 184 h 226"/>
                  <a:gd name="T34" fmla="*/ 48 w 131"/>
                  <a:gd name="T35" fmla="*/ 196 h 226"/>
                  <a:gd name="T36" fmla="*/ 57 w 131"/>
                  <a:gd name="T37" fmla="*/ 203 h 226"/>
                  <a:gd name="T38" fmla="*/ 65 w 131"/>
                  <a:gd name="T39" fmla="*/ 209 h 226"/>
                  <a:gd name="T40" fmla="*/ 74 w 131"/>
                  <a:gd name="T41" fmla="*/ 214 h 226"/>
                  <a:gd name="T42" fmla="*/ 82 w 131"/>
                  <a:gd name="T43" fmla="*/ 218 h 226"/>
                  <a:gd name="T44" fmla="*/ 92 w 131"/>
                  <a:gd name="T45" fmla="*/ 222 h 226"/>
                  <a:gd name="T46" fmla="*/ 101 w 131"/>
                  <a:gd name="T47" fmla="*/ 224 h 226"/>
                  <a:gd name="T48" fmla="*/ 111 w 131"/>
                  <a:gd name="T49" fmla="*/ 226 h 226"/>
                  <a:gd name="T50" fmla="*/ 120 w 131"/>
                  <a:gd name="T51" fmla="*/ 226 h 226"/>
                  <a:gd name="T52" fmla="*/ 123 w 131"/>
                  <a:gd name="T53" fmla="*/ 226 h 226"/>
                  <a:gd name="T54" fmla="*/ 126 w 131"/>
                  <a:gd name="T55" fmla="*/ 226 h 226"/>
                  <a:gd name="T56" fmla="*/ 128 w 131"/>
                  <a:gd name="T57" fmla="*/ 226 h 226"/>
                  <a:gd name="T58" fmla="*/ 131 w 131"/>
                  <a:gd name="T59" fmla="*/ 225 h 226"/>
                  <a:gd name="T60" fmla="*/ 128 w 131"/>
                  <a:gd name="T61" fmla="*/ 223 h 226"/>
                  <a:gd name="T62" fmla="*/ 125 w 131"/>
                  <a:gd name="T63" fmla="*/ 222 h 226"/>
                  <a:gd name="T64" fmla="*/ 122 w 131"/>
                  <a:gd name="T65" fmla="*/ 219 h 226"/>
                  <a:gd name="T66" fmla="*/ 119 w 131"/>
                  <a:gd name="T67" fmla="*/ 217 h 226"/>
                  <a:gd name="T68" fmla="*/ 110 w 131"/>
                  <a:gd name="T69" fmla="*/ 217 h 226"/>
                  <a:gd name="T70" fmla="*/ 102 w 131"/>
                  <a:gd name="T71" fmla="*/ 215 h 226"/>
                  <a:gd name="T72" fmla="*/ 93 w 131"/>
                  <a:gd name="T73" fmla="*/ 213 h 226"/>
                  <a:gd name="T74" fmla="*/ 85 w 131"/>
                  <a:gd name="T75" fmla="*/ 210 h 226"/>
                  <a:gd name="T76" fmla="*/ 77 w 131"/>
                  <a:gd name="T77" fmla="*/ 206 h 226"/>
                  <a:gd name="T78" fmla="*/ 70 w 131"/>
                  <a:gd name="T79" fmla="*/ 202 h 226"/>
                  <a:gd name="T80" fmla="*/ 62 w 131"/>
                  <a:gd name="T81" fmla="*/ 196 h 226"/>
                  <a:gd name="T82" fmla="*/ 55 w 131"/>
                  <a:gd name="T83" fmla="*/ 189 h 226"/>
                  <a:gd name="T84" fmla="*/ 45 w 131"/>
                  <a:gd name="T85" fmla="*/ 178 h 226"/>
                  <a:gd name="T86" fmla="*/ 36 w 131"/>
                  <a:gd name="T87" fmla="*/ 166 h 226"/>
                  <a:gd name="T88" fmla="*/ 29 w 131"/>
                  <a:gd name="T89" fmla="*/ 152 h 226"/>
                  <a:gd name="T90" fmla="*/ 22 w 131"/>
                  <a:gd name="T91" fmla="*/ 137 h 226"/>
                  <a:gd name="T92" fmla="*/ 17 w 131"/>
                  <a:gd name="T93" fmla="*/ 121 h 226"/>
                  <a:gd name="T94" fmla="*/ 13 w 131"/>
                  <a:gd name="T95" fmla="*/ 104 h 226"/>
                  <a:gd name="T96" fmla="*/ 10 w 131"/>
                  <a:gd name="T97" fmla="*/ 87 h 226"/>
                  <a:gd name="T98" fmla="*/ 10 w 131"/>
                  <a:gd name="T99" fmla="*/ 69 h 226"/>
                  <a:gd name="T100" fmla="*/ 10 w 131"/>
                  <a:gd name="T101" fmla="*/ 60 h 226"/>
                  <a:gd name="T102" fmla="*/ 9 w 131"/>
                  <a:gd name="T103" fmla="*/ 48 h 226"/>
                  <a:gd name="T104" fmla="*/ 9 w 131"/>
                  <a:gd name="T105" fmla="*/ 32 h 226"/>
                  <a:gd name="T106" fmla="*/ 10 w 131"/>
                  <a:gd name="T107" fmla="*/ 9 h 226"/>
                  <a:gd name="T108" fmla="*/ 118 w 131"/>
                  <a:gd name="T109" fmla="*/ 9 h 226"/>
                  <a:gd name="T110" fmla="*/ 131 w 131"/>
                  <a:gd name="T111" fmla="*/ 9 h 226"/>
                  <a:gd name="T112" fmla="*/ 130 w 131"/>
                  <a:gd name="T113" fmla="*/ 6 h 226"/>
                  <a:gd name="T114" fmla="*/ 129 w 131"/>
                  <a:gd name="T115" fmla="*/ 4 h 226"/>
                  <a:gd name="T116" fmla="*/ 129 w 131"/>
                  <a:gd name="T117" fmla="*/ 2 h 226"/>
                  <a:gd name="T118" fmla="*/ 128 w 131"/>
                  <a:gd name="T119" fmla="*/ 0 h 226"/>
                  <a:gd name="T120" fmla="*/ 118 w 131"/>
                  <a:gd name="T121" fmla="*/ 0 h 226"/>
                  <a:gd name="T122" fmla="*/ 1 w 131"/>
                  <a:gd name="T123" fmla="*/ 0 h 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226"/>
                  <a:gd name="T188" fmla="*/ 131 w 131"/>
                  <a:gd name="T189" fmla="*/ 226 h 2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226">
                    <a:moveTo>
                      <a:pt x="1" y="0"/>
                    </a:moveTo>
                    <a:lnTo>
                      <a:pt x="1" y="5"/>
                    </a:lnTo>
                    <a:lnTo>
                      <a:pt x="0" y="24"/>
                    </a:lnTo>
                    <a:lnTo>
                      <a:pt x="0" y="39"/>
                    </a:lnTo>
                    <a:lnTo>
                      <a:pt x="0" y="50"/>
                    </a:lnTo>
                    <a:lnTo>
                      <a:pt x="0" y="59"/>
                    </a:lnTo>
                    <a:lnTo>
                      <a:pt x="1" y="62"/>
                    </a:lnTo>
                    <a:lnTo>
                      <a:pt x="1" y="64"/>
                    </a:lnTo>
                    <a:lnTo>
                      <a:pt x="1" y="67"/>
                    </a:lnTo>
                    <a:lnTo>
                      <a:pt x="1" y="69"/>
                    </a:lnTo>
                    <a:lnTo>
                      <a:pt x="2" y="88"/>
                    </a:lnTo>
                    <a:lnTo>
                      <a:pt x="4" y="106"/>
                    </a:lnTo>
                    <a:lnTo>
                      <a:pt x="8" y="124"/>
                    </a:lnTo>
                    <a:lnTo>
                      <a:pt x="13" y="140"/>
                    </a:lnTo>
                    <a:lnTo>
                      <a:pt x="20" y="156"/>
                    </a:lnTo>
                    <a:lnTo>
                      <a:pt x="29" y="170"/>
                    </a:lnTo>
                    <a:lnTo>
                      <a:pt x="38" y="184"/>
                    </a:lnTo>
                    <a:lnTo>
                      <a:pt x="48" y="196"/>
                    </a:lnTo>
                    <a:lnTo>
                      <a:pt x="57" y="203"/>
                    </a:lnTo>
                    <a:lnTo>
                      <a:pt x="65" y="209"/>
                    </a:lnTo>
                    <a:lnTo>
                      <a:pt x="74" y="214"/>
                    </a:lnTo>
                    <a:lnTo>
                      <a:pt x="82" y="218"/>
                    </a:lnTo>
                    <a:lnTo>
                      <a:pt x="92" y="222"/>
                    </a:lnTo>
                    <a:lnTo>
                      <a:pt x="101" y="224"/>
                    </a:lnTo>
                    <a:lnTo>
                      <a:pt x="111" y="226"/>
                    </a:lnTo>
                    <a:lnTo>
                      <a:pt x="120" y="226"/>
                    </a:lnTo>
                    <a:lnTo>
                      <a:pt x="123" y="226"/>
                    </a:lnTo>
                    <a:lnTo>
                      <a:pt x="126" y="226"/>
                    </a:lnTo>
                    <a:lnTo>
                      <a:pt x="128" y="226"/>
                    </a:lnTo>
                    <a:lnTo>
                      <a:pt x="131" y="225"/>
                    </a:lnTo>
                    <a:lnTo>
                      <a:pt x="128" y="223"/>
                    </a:lnTo>
                    <a:lnTo>
                      <a:pt x="125" y="222"/>
                    </a:lnTo>
                    <a:lnTo>
                      <a:pt x="122" y="219"/>
                    </a:lnTo>
                    <a:lnTo>
                      <a:pt x="119" y="217"/>
                    </a:lnTo>
                    <a:lnTo>
                      <a:pt x="110" y="217"/>
                    </a:lnTo>
                    <a:lnTo>
                      <a:pt x="102" y="215"/>
                    </a:lnTo>
                    <a:lnTo>
                      <a:pt x="93" y="213"/>
                    </a:lnTo>
                    <a:lnTo>
                      <a:pt x="85" y="210"/>
                    </a:lnTo>
                    <a:lnTo>
                      <a:pt x="77" y="206"/>
                    </a:lnTo>
                    <a:lnTo>
                      <a:pt x="70" y="202"/>
                    </a:lnTo>
                    <a:lnTo>
                      <a:pt x="62" y="196"/>
                    </a:lnTo>
                    <a:lnTo>
                      <a:pt x="55" y="189"/>
                    </a:lnTo>
                    <a:lnTo>
                      <a:pt x="45" y="178"/>
                    </a:lnTo>
                    <a:lnTo>
                      <a:pt x="36" y="166"/>
                    </a:lnTo>
                    <a:lnTo>
                      <a:pt x="29" y="152"/>
                    </a:lnTo>
                    <a:lnTo>
                      <a:pt x="22" y="137"/>
                    </a:lnTo>
                    <a:lnTo>
                      <a:pt x="17" y="121"/>
                    </a:lnTo>
                    <a:lnTo>
                      <a:pt x="13" y="104"/>
                    </a:lnTo>
                    <a:lnTo>
                      <a:pt x="10" y="87"/>
                    </a:lnTo>
                    <a:lnTo>
                      <a:pt x="10" y="69"/>
                    </a:lnTo>
                    <a:lnTo>
                      <a:pt x="10" y="60"/>
                    </a:lnTo>
                    <a:lnTo>
                      <a:pt x="9" y="48"/>
                    </a:lnTo>
                    <a:lnTo>
                      <a:pt x="9" y="32"/>
                    </a:lnTo>
                    <a:lnTo>
                      <a:pt x="10" y="9"/>
                    </a:lnTo>
                    <a:lnTo>
                      <a:pt x="118" y="9"/>
                    </a:lnTo>
                    <a:lnTo>
                      <a:pt x="131" y="9"/>
                    </a:lnTo>
                    <a:lnTo>
                      <a:pt x="130" y="6"/>
                    </a:lnTo>
                    <a:lnTo>
                      <a:pt x="129" y="4"/>
                    </a:lnTo>
                    <a:lnTo>
                      <a:pt x="129" y="2"/>
                    </a:lnTo>
                    <a:lnTo>
                      <a:pt x="128" y="0"/>
                    </a:lnTo>
                    <a:lnTo>
                      <a:pt x="118" y="0"/>
                    </a:lnTo>
                    <a:lnTo>
                      <a:pt x="1" y="0"/>
                    </a:lnTo>
                    <a:close/>
                  </a:path>
                </a:pathLst>
              </a:custGeom>
              <a:solidFill>
                <a:srgbClr val="00007F"/>
              </a:solidFill>
              <a:ln w="9525">
                <a:noFill/>
                <a:miter lim="800000"/>
                <a:headEnd/>
                <a:tailEnd/>
              </a:ln>
            </p:spPr>
            <p:txBody>
              <a:bodyPr/>
              <a:lstStyle/>
              <a:p>
                <a:endParaRPr lang="es-MX"/>
              </a:p>
            </p:txBody>
          </p:sp>
          <p:sp>
            <p:nvSpPr>
              <p:cNvPr id="219209" name="196187 Forma"/>
              <p:cNvSpPr>
                <a:spLocks/>
              </p:cNvSpPr>
              <p:nvPr/>
            </p:nvSpPr>
            <p:spPr bwMode="auto">
              <a:xfrm>
                <a:off x="4792" y="3168"/>
                <a:ext cx="28" cy="110"/>
              </a:xfrm>
              <a:custGeom>
                <a:avLst/>
                <a:gdLst>
                  <a:gd name="T0" fmla="*/ 28 w 28"/>
                  <a:gd name="T1" fmla="*/ 110 h 110"/>
                  <a:gd name="T2" fmla="*/ 28 w 28"/>
                  <a:gd name="T3" fmla="*/ 3 h 110"/>
                  <a:gd name="T4" fmla="*/ 0 w 28"/>
                  <a:gd name="T5" fmla="*/ 0 h 110"/>
                  <a:gd name="T6" fmla="*/ 0 w 28"/>
                  <a:gd name="T7" fmla="*/ 110 h 110"/>
                  <a:gd name="T8" fmla="*/ 28 w 28"/>
                  <a:gd name="T9" fmla="*/ 110 h 110"/>
                  <a:gd name="T10" fmla="*/ 0 60000 65536"/>
                  <a:gd name="T11" fmla="*/ 0 60000 65536"/>
                  <a:gd name="T12" fmla="*/ 0 60000 65536"/>
                  <a:gd name="T13" fmla="*/ 0 60000 65536"/>
                  <a:gd name="T14" fmla="*/ 0 60000 65536"/>
                  <a:gd name="T15" fmla="*/ 0 w 28"/>
                  <a:gd name="T16" fmla="*/ 0 h 110"/>
                  <a:gd name="T17" fmla="*/ 28 w 28"/>
                  <a:gd name="T18" fmla="*/ 110 h 110"/>
                </a:gdLst>
                <a:ahLst/>
                <a:cxnLst>
                  <a:cxn ang="T10">
                    <a:pos x="T0" y="T1"/>
                  </a:cxn>
                  <a:cxn ang="T11">
                    <a:pos x="T2" y="T3"/>
                  </a:cxn>
                  <a:cxn ang="T12">
                    <a:pos x="T4" y="T5"/>
                  </a:cxn>
                  <a:cxn ang="T13">
                    <a:pos x="T6" y="T7"/>
                  </a:cxn>
                  <a:cxn ang="T14">
                    <a:pos x="T8" y="T9"/>
                  </a:cxn>
                </a:cxnLst>
                <a:rect l="T15" t="T16" r="T17" b="T18"/>
                <a:pathLst>
                  <a:path w="28" h="110">
                    <a:moveTo>
                      <a:pt x="28" y="110"/>
                    </a:moveTo>
                    <a:lnTo>
                      <a:pt x="28" y="3"/>
                    </a:lnTo>
                    <a:lnTo>
                      <a:pt x="0" y="0"/>
                    </a:lnTo>
                    <a:lnTo>
                      <a:pt x="0" y="110"/>
                    </a:lnTo>
                    <a:lnTo>
                      <a:pt x="28" y="110"/>
                    </a:lnTo>
                    <a:close/>
                  </a:path>
                </a:pathLst>
              </a:custGeom>
              <a:solidFill>
                <a:srgbClr val="FFFFFF"/>
              </a:solidFill>
              <a:ln w="9525">
                <a:noFill/>
                <a:miter lim="800000"/>
                <a:headEnd/>
                <a:tailEnd/>
              </a:ln>
            </p:spPr>
            <p:txBody>
              <a:bodyPr/>
              <a:lstStyle/>
              <a:p>
                <a:endParaRPr lang="es-MX"/>
              </a:p>
            </p:txBody>
          </p:sp>
          <p:sp>
            <p:nvSpPr>
              <p:cNvPr id="219210" name="196188 Forma"/>
              <p:cNvSpPr>
                <a:spLocks/>
              </p:cNvSpPr>
              <p:nvPr/>
            </p:nvSpPr>
            <p:spPr bwMode="auto">
              <a:xfrm>
                <a:off x="4796" y="3748"/>
                <a:ext cx="39" cy="20"/>
              </a:xfrm>
              <a:custGeom>
                <a:avLst/>
                <a:gdLst>
                  <a:gd name="T0" fmla="*/ 20 w 39"/>
                  <a:gd name="T1" fmla="*/ 20 h 20"/>
                  <a:gd name="T2" fmla="*/ 24 w 39"/>
                  <a:gd name="T3" fmla="*/ 20 h 20"/>
                  <a:gd name="T4" fmla="*/ 27 w 39"/>
                  <a:gd name="T5" fmla="*/ 20 h 20"/>
                  <a:gd name="T6" fmla="*/ 30 w 39"/>
                  <a:gd name="T7" fmla="*/ 19 h 20"/>
                  <a:gd name="T8" fmla="*/ 33 w 39"/>
                  <a:gd name="T9" fmla="*/ 18 h 20"/>
                  <a:gd name="T10" fmla="*/ 36 w 39"/>
                  <a:gd name="T11" fmla="*/ 16 h 20"/>
                  <a:gd name="T12" fmla="*/ 37 w 39"/>
                  <a:gd name="T13" fmla="*/ 14 h 20"/>
                  <a:gd name="T14" fmla="*/ 38 w 39"/>
                  <a:gd name="T15" fmla="*/ 12 h 20"/>
                  <a:gd name="T16" fmla="*/ 39 w 39"/>
                  <a:gd name="T17" fmla="*/ 10 h 20"/>
                  <a:gd name="T18" fmla="*/ 38 w 39"/>
                  <a:gd name="T19" fmla="*/ 8 h 20"/>
                  <a:gd name="T20" fmla="*/ 37 w 39"/>
                  <a:gd name="T21" fmla="*/ 6 h 20"/>
                  <a:gd name="T22" fmla="*/ 36 w 39"/>
                  <a:gd name="T23" fmla="*/ 4 h 20"/>
                  <a:gd name="T24" fmla="*/ 33 w 39"/>
                  <a:gd name="T25" fmla="*/ 3 h 20"/>
                  <a:gd name="T26" fmla="*/ 30 w 39"/>
                  <a:gd name="T27" fmla="*/ 1 h 20"/>
                  <a:gd name="T28" fmla="*/ 27 w 39"/>
                  <a:gd name="T29" fmla="*/ 1 h 20"/>
                  <a:gd name="T30" fmla="*/ 24 w 39"/>
                  <a:gd name="T31" fmla="*/ 0 h 20"/>
                  <a:gd name="T32" fmla="*/ 20 w 39"/>
                  <a:gd name="T33" fmla="*/ 0 h 20"/>
                  <a:gd name="T34" fmla="*/ 16 w 39"/>
                  <a:gd name="T35" fmla="*/ 0 h 20"/>
                  <a:gd name="T36" fmla="*/ 12 w 39"/>
                  <a:gd name="T37" fmla="*/ 1 h 20"/>
                  <a:gd name="T38" fmla="*/ 9 w 39"/>
                  <a:gd name="T39" fmla="*/ 1 h 20"/>
                  <a:gd name="T40" fmla="*/ 6 w 39"/>
                  <a:gd name="T41" fmla="*/ 3 h 20"/>
                  <a:gd name="T42" fmla="*/ 4 w 39"/>
                  <a:gd name="T43" fmla="*/ 4 h 20"/>
                  <a:gd name="T44" fmla="*/ 2 w 39"/>
                  <a:gd name="T45" fmla="*/ 6 h 20"/>
                  <a:gd name="T46" fmla="*/ 1 w 39"/>
                  <a:gd name="T47" fmla="*/ 8 h 20"/>
                  <a:gd name="T48" fmla="*/ 0 w 39"/>
                  <a:gd name="T49" fmla="*/ 10 h 20"/>
                  <a:gd name="T50" fmla="*/ 1 w 39"/>
                  <a:gd name="T51" fmla="*/ 12 h 20"/>
                  <a:gd name="T52" fmla="*/ 2 w 39"/>
                  <a:gd name="T53" fmla="*/ 14 h 20"/>
                  <a:gd name="T54" fmla="*/ 4 w 39"/>
                  <a:gd name="T55" fmla="*/ 16 h 20"/>
                  <a:gd name="T56" fmla="*/ 6 w 39"/>
                  <a:gd name="T57" fmla="*/ 18 h 20"/>
                  <a:gd name="T58" fmla="*/ 9 w 39"/>
                  <a:gd name="T59" fmla="*/ 19 h 20"/>
                  <a:gd name="T60" fmla="*/ 12 w 39"/>
                  <a:gd name="T61" fmla="*/ 20 h 20"/>
                  <a:gd name="T62" fmla="*/ 16 w 39"/>
                  <a:gd name="T63" fmla="*/ 20 h 20"/>
                  <a:gd name="T64" fmla="*/ 20 w 39"/>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0"/>
                  <a:gd name="T101" fmla="*/ 39 w 3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0">
                    <a:moveTo>
                      <a:pt x="20" y="20"/>
                    </a:moveTo>
                    <a:lnTo>
                      <a:pt x="24" y="20"/>
                    </a:lnTo>
                    <a:lnTo>
                      <a:pt x="27" y="20"/>
                    </a:lnTo>
                    <a:lnTo>
                      <a:pt x="30" y="19"/>
                    </a:lnTo>
                    <a:lnTo>
                      <a:pt x="33" y="18"/>
                    </a:lnTo>
                    <a:lnTo>
                      <a:pt x="36" y="16"/>
                    </a:lnTo>
                    <a:lnTo>
                      <a:pt x="37" y="14"/>
                    </a:lnTo>
                    <a:lnTo>
                      <a:pt x="38" y="12"/>
                    </a:lnTo>
                    <a:lnTo>
                      <a:pt x="39" y="10"/>
                    </a:lnTo>
                    <a:lnTo>
                      <a:pt x="38" y="8"/>
                    </a:lnTo>
                    <a:lnTo>
                      <a:pt x="37" y="6"/>
                    </a:lnTo>
                    <a:lnTo>
                      <a:pt x="36" y="4"/>
                    </a:lnTo>
                    <a:lnTo>
                      <a:pt x="33" y="3"/>
                    </a:lnTo>
                    <a:lnTo>
                      <a:pt x="30" y="1"/>
                    </a:lnTo>
                    <a:lnTo>
                      <a:pt x="27" y="1"/>
                    </a:lnTo>
                    <a:lnTo>
                      <a:pt x="24" y="0"/>
                    </a:lnTo>
                    <a:lnTo>
                      <a:pt x="20" y="0"/>
                    </a:lnTo>
                    <a:lnTo>
                      <a:pt x="16" y="0"/>
                    </a:lnTo>
                    <a:lnTo>
                      <a:pt x="12" y="1"/>
                    </a:lnTo>
                    <a:lnTo>
                      <a:pt x="9" y="1"/>
                    </a:lnTo>
                    <a:lnTo>
                      <a:pt x="6" y="3"/>
                    </a:lnTo>
                    <a:lnTo>
                      <a:pt x="4" y="4"/>
                    </a:lnTo>
                    <a:lnTo>
                      <a:pt x="2" y="6"/>
                    </a:lnTo>
                    <a:lnTo>
                      <a:pt x="1" y="8"/>
                    </a:lnTo>
                    <a:lnTo>
                      <a:pt x="0" y="10"/>
                    </a:lnTo>
                    <a:lnTo>
                      <a:pt x="1" y="12"/>
                    </a:lnTo>
                    <a:lnTo>
                      <a:pt x="2" y="14"/>
                    </a:lnTo>
                    <a:lnTo>
                      <a:pt x="4" y="16"/>
                    </a:lnTo>
                    <a:lnTo>
                      <a:pt x="6" y="18"/>
                    </a:lnTo>
                    <a:lnTo>
                      <a:pt x="9" y="19"/>
                    </a:lnTo>
                    <a:lnTo>
                      <a:pt x="12" y="20"/>
                    </a:lnTo>
                    <a:lnTo>
                      <a:pt x="16" y="20"/>
                    </a:lnTo>
                    <a:lnTo>
                      <a:pt x="20" y="20"/>
                    </a:lnTo>
                    <a:close/>
                  </a:path>
                </a:pathLst>
              </a:custGeom>
              <a:solidFill>
                <a:srgbClr val="00007F"/>
              </a:solidFill>
              <a:ln w="9525">
                <a:noFill/>
                <a:miter lim="800000"/>
                <a:headEnd/>
                <a:tailEnd/>
              </a:ln>
            </p:spPr>
            <p:txBody>
              <a:bodyPr/>
              <a:lstStyle/>
              <a:p>
                <a:endParaRPr lang="es-MX"/>
              </a:p>
            </p:txBody>
          </p:sp>
          <p:sp>
            <p:nvSpPr>
              <p:cNvPr id="219211" name="196189 Forma"/>
              <p:cNvSpPr>
                <a:spLocks/>
              </p:cNvSpPr>
              <p:nvPr/>
            </p:nvSpPr>
            <p:spPr bwMode="auto">
              <a:xfrm>
                <a:off x="4856" y="3731"/>
                <a:ext cx="38" cy="21"/>
              </a:xfrm>
              <a:custGeom>
                <a:avLst/>
                <a:gdLst>
                  <a:gd name="T0" fmla="*/ 19 w 38"/>
                  <a:gd name="T1" fmla="*/ 21 h 21"/>
                  <a:gd name="T2" fmla="*/ 23 w 38"/>
                  <a:gd name="T3" fmla="*/ 21 h 21"/>
                  <a:gd name="T4" fmla="*/ 27 w 38"/>
                  <a:gd name="T5" fmla="*/ 20 h 21"/>
                  <a:gd name="T6" fmla="*/ 29 w 38"/>
                  <a:gd name="T7" fmla="*/ 19 h 21"/>
                  <a:gd name="T8" fmla="*/ 32 w 38"/>
                  <a:gd name="T9" fmla="*/ 18 h 21"/>
                  <a:gd name="T10" fmla="*/ 35 w 38"/>
                  <a:gd name="T11" fmla="*/ 16 h 21"/>
                  <a:gd name="T12" fmla="*/ 36 w 38"/>
                  <a:gd name="T13" fmla="*/ 14 h 21"/>
                  <a:gd name="T14" fmla="*/ 38 w 38"/>
                  <a:gd name="T15" fmla="*/ 13 h 21"/>
                  <a:gd name="T16" fmla="*/ 38 w 38"/>
                  <a:gd name="T17" fmla="*/ 10 h 21"/>
                  <a:gd name="T18" fmla="*/ 38 w 38"/>
                  <a:gd name="T19" fmla="*/ 8 h 21"/>
                  <a:gd name="T20" fmla="*/ 36 w 38"/>
                  <a:gd name="T21" fmla="*/ 6 h 21"/>
                  <a:gd name="T22" fmla="*/ 35 w 38"/>
                  <a:gd name="T23" fmla="*/ 5 h 21"/>
                  <a:gd name="T24" fmla="*/ 32 w 38"/>
                  <a:gd name="T25" fmla="*/ 3 h 21"/>
                  <a:gd name="T26" fmla="*/ 29 w 38"/>
                  <a:gd name="T27" fmla="*/ 2 h 21"/>
                  <a:gd name="T28" fmla="*/ 27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6 h 21"/>
                  <a:gd name="T46" fmla="*/ 0 w 38"/>
                  <a:gd name="T47" fmla="*/ 8 h 21"/>
                  <a:gd name="T48" fmla="*/ 0 w 38"/>
                  <a:gd name="T49" fmla="*/ 10 h 21"/>
                  <a:gd name="T50" fmla="*/ 0 w 38"/>
                  <a:gd name="T51" fmla="*/ 13 h 21"/>
                  <a:gd name="T52" fmla="*/ 1 w 38"/>
                  <a:gd name="T53" fmla="*/ 14 h 21"/>
                  <a:gd name="T54" fmla="*/ 3 w 38"/>
                  <a:gd name="T55" fmla="*/ 16 h 21"/>
                  <a:gd name="T56" fmla="*/ 5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29" y="19"/>
                    </a:lnTo>
                    <a:lnTo>
                      <a:pt x="32" y="18"/>
                    </a:lnTo>
                    <a:lnTo>
                      <a:pt x="35" y="16"/>
                    </a:lnTo>
                    <a:lnTo>
                      <a:pt x="36" y="14"/>
                    </a:lnTo>
                    <a:lnTo>
                      <a:pt x="38" y="13"/>
                    </a:lnTo>
                    <a:lnTo>
                      <a:pt x="38" y="10"/>
                    </a:lnTo>
                    <a:lnTo>
                      <a:pt x="38" y="8"/>
                    </a:lnTo>
                    <a:lnTo>
                      <a:pt x="36" y="6"/>
                    </a:lnTo>
                    <a:lnTo>
                      <a:pt x="35" y="5"/>
                    </a:lnTo>
                    <a:lnTo>
                      <a:pt x="32" y="3"/>
                    </a:lnTo>
                    <a:lnTo>
                      <a:pt x="29" y="2"/>
                    </a:lnTo>
                    <a:lnTo>
                      <a:pt x="27" y="1"/>
                    </a:lnTo>
                    <a:lnTo>
                      <a:pt x="23" y="0"/>
                    </a:lnTo>
                    <a:lnTo>
                      <a:pt x="19" y="0"/>
                    </a:lnTo>
                    <a:lnTo>
                      <a:pt x="15" y="0"/>
                    </a:lnTo>
                    <a:lnTo>
                      <a:pt x="11" y="1"/>
                    </a:lnTo>
                    <a:lnTo>
                      <a:pt x="8" y="2"/>
                    </a:lnTo>
                    <a:lnTo>
                      <a:pt x="5" y="3"/>
                    </a:lnTo>
                    <a:lnTo>
                      <a:pt x="3" y="5"/>
                    </a:lnTo>
                    <a:lnTo>
                      <a:pt x="1" y="6"/>
                    </a:lnTo>
                    <a:lnTo>
                      <a:pt x="0" y="8"/>
                    </a:lnTo>
                    <a:lnTo>
                      <a:pt x="0" y="10"/>
                    </a:lnTo>
                    <a:lnTo>
                      <a:pt x="0" y="13"/>
                    </a:lnTo>
                    <a:lnTo>
                      <a:pt x="1" y="14"/>
                    </a:lnTo>
                    <a:lnTo>
                      <a:pt x="3" y="16"/>
                    </a:lnTo>
                    <a:lnTo>
                      <a:pt x="5"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2" name="196190 Forma"/>
              <p:cNvSpPr>
                <a:spLocks/>
              </p:cNvSpPr>
              <p:nvPr/>
            </p:nvSpPr>
            <p:spPr bwMode="auto">
              <a:xfrm>
                <a:off x="4915" y="3714"/>
                <a:ext cx="38" cy="20"/>
              </a:xfrm>
              <a:custGeom>
                <a:avLst/>
                <a:gdLst>
                  <a:gd name="T0" fmla="*/ 19 w 38"/>
                  <a:gd name="T1" fmla="*/ 20 h 20"/>
                  <a:gd name="T2" fmla="*/ 23 w 38"/>
                  <a:gd name="T3" fmla="*/ 20 h 20"/>
                  <a:gd name="T4" fmla="*/ 27 w 38"/>
                  <a:gd name="T5" fmla="*/ 20 h 20"/>
                  <a:gd name="T6" fmla="*/ 30 w 38"/>
                  <a:gd name="T7" fmla="*/ 19 h 20"/>
                  <a:gd name="T8" fmla="*/ 33 w 38"/>
                  <a:gd name="T9" fmla="*/ 18 h 20"/>
                  <a:gd name="T10" fmla="*/ 35 w 38"/>
                  <a:gd name="T11" fmla="*/ 16 h 20"/>
                  <a:gd name="T12" fmla="*/ 37 w 38"/>
                  <a:gd name="T13" fmla="*/ 14 h 20"/>
                  <a:gd name="T14" fmla="*/ 38 w 38"/>
                  <a:gd name="T15" fmla="*/ 12 h 20"/>
                  <a:gd name="T16" fmla="*/ 38 w 38"/>
                  <a:gd name="T17" fmla="*/ 10 h 20"/>
                  <a:gd name="T18" fmla="*/ 38 w 38"/>
                  <a:gd name="T19" fmla="*/ 8 h 20"/>
                  <a:gd name="T20" fmla="*/ 37 w 38"/>
                  <a:gd name="T21" fmla="*/ 6 h 20"/>
                  <a:gd name="T22" fmla="*/ 35 w 38"/>
                  <a:gd name="T23" fmla="*/ 4 h 20"/>
                  <a:gd name="T24" fmla="*/ 33 w 38"/>
                  <a:gd name="T25" fmla="*/ 3 h 20"/>
                  <a:gd name="T26" fmla="*/ 30 w 38"/>
                  <a:gd name="T27" fmla="*/ 1 h 20"/>
                  <a:gd name="T28" fmla="*/ 27 w 38"/>
                  <a:gd name="T29" fmla="*/ 0 h 20"/>
                  <a:gd name="T30" fmla="*/ 23 w 38"/>
                  <a:gd name="T31" fmla="*/ 0 h 20"/>
                  <a:gd name="T32" fmla="*/ 19 w 38"/>
                  <a:gd name="T33" fmla="*/ 0 h 20"/>
                  <a:gd name="T34" fmla="*/ 15 w 38"/>
                  <a:gd name="T35" fmla="*/ 0 h 20"/>
                  <a:gd name="T36" fmla="*/ 11 w 38"/>
                  <a:gd name="T37" fmla="*/ 0 h 20"/>
                  <a:gd name="T38" fmla="*/ 9 w 38"/>
                  <a:gd name="T39" fmla="*/ 1 h 20"/>
                  <a:gd name="T40" fmla="*/ 6 w 38"/>
                  <a:gd name="T41" fmla="*/ 3 h 20"/>
                  <a:gd name="T42" fmla="*/ 3 w 38"/>
                  <a:gd name="T43" fmla="*/ 4 h 20"/>
                  <a:gd name="T44" fmla="*/ 2 w 38"/>
                  <a:gd name="T45" fmla="*/ 6 h 20"/>
                  <a:gd name="T46" fmla="*/ 0 w 38"/>
                  <a:gd name="T47" fmla="*/ 8 h 20"/>
                  <a:gd name="T48" fmla="*/ 0 w 38"/>
                  <a:gd name="T49" fmla="*/ 10 h 20"/>
                  <a:gd name="T50" fmla="*/ 0 w 38"/>
                  <a:gd name="T51" fmla="*/ 12 h 20"/>
                  <a:gd name="T52" fmla="*/ 2 w 38"/>
                  <a:gd name="T53" fmla="*/ 14 h 20"/>
                  <a:gd name="T54" fmla="*/ 3 w 38"/>
                  <a:gd name="T55" fmla="*/ 16 h 20"/>
                  <a:gd name="T56" fmla="*/ 6 w 38"/>
                  <a:gd name="T57" fmla="*/ 18 h 20"/>
                  <a:gd name="T58" fmla="*/ 9 w 38"/>
                  <a:gd name="T59" fmla="*/ 19 h 20"/>
                  <a:gd name="T60" fmla="*/ 11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3" y="18"/>
                    </a:lnTo>
                    <a:lnTo>
                      <a:pt x="35" y="16"/>
                    </a:lnTo>
                    <a:lnTo>
                      <a:pt x="37" y="14"/>
                    </a:lnTo>
                    <a:lnTo>
                      <a:pt x="38" y="12"/>
                    </a:lnTo>
                    <a:lnTo>
                      <a:pt x="38" y="10"/>
                    </a:lnTo>
                    <a:lnTo>
                      <a:pt x="38" y="8"/>
                    </a:lnTo>
                    <a:lnTo>
                      <a:pt x="37" y="6"/>
                    </a:lnTo>
                    <a:lnTo>
                      <a:pt x="35" y="4"/>
                    </a:lnTo>
                    <a:lnTo>
                      <a:pt x="33" y="3"/>
                    </a:lnTo>
                    <a:lnTo>
                      <a:pt x="30" y="1"/>
                    </a:lnTo>
                    <a:lnTo>
                      <a:pt x="27" y="0"/>
                    </a:lnTo>
                    <a:lnTo>
                      <a:pt x="23" y="0"/>
                    </a:lnTo>
                    <a:lnTo>
                      <a:pt x="19" y="0"/>
                    </a:lnTo>
                    <a:lnTo>
                      <a:pt x="15" y="0"/>
                    </a:lnTo>
                    <a:lnTo>
                      <a:pt x="11" y="0"/>
                    </a:lnTo>
                    <a:lnTo>
                      <a:pt x="9" y="1"/>
                    </a:lnTo>
                    <a:lnTo>
                      <a:pt x="6" y="3"/>
                    </a:lnTo>
                    <a:lnTo>
                      <a:pt x="3" y="4"/>
                    </a:lnTo>
                    <a:lnTo>
                      <a:pt x="2" y="6"/>
                    </a:lnTo>
                    <a:lnTo>
                      <a:pt x="0" y="8"/>
                    </a:lnTo>
                    <a:lnTo>
                      <a:pt x="0" y="10"/>
                    </a:lnTo>
                    <a:lnTo>
                      <a:pt x="0" y="12"/>
                    </a:lnTo>
                    <a:lnTo>
                      <a:pt x="2" y="14"/>
                    </a:lnTo>
                    <a:lnTo>
                      <a:pt x="3" y="16"/>
                    </a:lnTo>
                    <a:lnTo>
                      <a:pt x="6" y="18"/>
                    </a:lnTo>
                    <a:lnTo>
                      <a:pt x="9" y="19"/>
                    </a:lnTo>
                    <a:lnTo>
                      <a:pt x="11"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13" name="196191 Forma"/>
              <p:cNvSpPr>
                <a:spLocks/>
              </p:cNvSpPr>
              <p:nvPr/>
            </p:nvSpPr>
            <p:spPr bwMode="auto">
              <a:xfrm>
                <a:off x="4974" y="3697"/>
                <a:ext cx="38" cy="21"/>
              </a:xfrm>
              <a:custGeom>
                <a:avLst/>
                <a:gdLst>
                  <a:gd name="T0" fmla="*/ 19 w 38"/>
                  <a:gd name="T1" fmla="*/ 21 h 21"/>
                  <a:gd name="T2" fmla="*/ 23 w 38"/>
                  <a:gd name="T3" fmla="*/ 21 h 21"/>
                  <a:gd name="T4" fmla="*/ 27 w 38"/>
                  <a:gd name="T5" fmla="*/ 20 h 21"/>
                  <a:gd name="T6" fmla="*/ 30 w 38"/>
                  <a:gd name="T7" fmla="*/ 19 h 21"/>
                  <a:gd name="T8" fmla="*/ 33 w 38"/>
                  <a:gd name="T9" fmla="*/ 18 h 21"/>
                  <a:gd name="T10" fmla="*/ 35 w 38"/>
                  <a:gd name="T11" fmla="*/ 16 h 21"/>
                  <a:gd name="T12" fmla="*/ 37 w 38"/>
                  <a:gd name="T13" fmla="*/ 14 h 21"/>
                  <a:gd name="T14" fmla="*/ 37 w 38"/>
                  <a:gd name="T15" fmla="*/ 13 h 21"/>
                  <a:gd name="T16" fmla="*/ 38 w 38"/>
                  <a:gd name="T17" fmla="*/ 10 h 21"/>
                  <a:gd name="T18" fmla="*/ 37 w 38"/>
                  <a:gd name="T19" fmla="*/ 8 h 21"/>
                  <a:gd name="T20" fmla="*/ 37 w 38"/>
                  <a:gd name="T21" fmla="*/ 6 h 21"/>
                  <a:gd name="T22" fmla="*/ 35 w 38"/>
                  <a:gd name="T23" fmla="*/ 5 h 21"/>
                  <a:gd name="T24" fmla="*/ 33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2 w 38"/>
                  <a:gd name="T37" fmla="*/ 1 h 21"/>
                  <a:gd name="T38" fmla="*/ 9 w 38"/>
                  <a:gd name="T39" fmla="*/ 2 h 21"/>
                  <a:gd name="T40" fmla="*/ 6 w 38"/>
                  <a:gd name="T41" fmla="*/ 3 h 21"/>
                  <a:gd name="T42" fmla="*/ 3 w 38"/>
                  <a:gd name="T43" fmla="*/ 5 h 21"/>
                  <a:gd name="T44" fmla="*/ 2 w 38"/>
                  <a:gd name="T45" fmla="*/ 6 h 21"/>
                  <a:gd name="T46" fmla="*/ 1 w 38"/>
                  <a:gd name="T47" fmla="*/ 8 h 21"/>
                  <a:gd name="T48" fmla="*/ 0 w 38"/>
                  <a:gd name="T49" fmla="*/ 10 h 21"/>
                  <a:gd name="T50" fmla="*/ 1 w 38"/>
                  <a:gd name="T51" fmla="*/ 13 h 21"/>
                  <a:gd name="T52" fmla="*/ 2 w 38"/>
                  <a:gd name="T53" fmla="*/ 14 h 21"/>
                  <a:gd name="T54" fmla="*/ 3 w 38"/>
                  <a:gd name="T55" fmla="*/ 16 h 21"/>
                  <a:gd name="T56" fmla="*/ 6 w 38"/>
                  <a:gd name="T57" fmla="*/ 18 h 21"/>
                  <a:gd name="T58" fmla="*/ 9 w 38"/>
                  <a:gd name="T59" fmla="*/ 19 h 21"/>
                  <a:gd name="T60" fmla="*/ 12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30" y="19"/>
                    </a:lnTo>
                    <a:lnTo>
                      <a:pt x="33" y="18"/>
                    </a:lnTo>
                    <a:lnTo>
                      <a:pt x="35" y="16"/>
                    </a:lnTo>
                    <a:lnTo>
                      <a:pt x="37" y="14"/>
                    </a:lnTo>
                    <a:lnTo>
                      <a:pt x="37" y="13"/>
                    </a:lnTo>
                    <a:lnTo>
                      <a:pt x="38" y="10"/>
                    </a:lnTo>
                    <a:lnTo>
                      <a:pt x="37" y="8"/>
                    </a:lnTo>
                    <a:lnTo>
                      <a:pt x="37" y="6"/>
                    </a:lnTo>
                    <a:lnTo>
                      <a:pt x="35" y="5"/>
                    </a:lnTo>
                    <a:lnTo>
                      <a:pt x="33" y="3"/>
                    </a:lnTo>
                    <a:lnTo>
                      <a:pt x="30" y="2"/>
                    </a:lnTo>
                    <a:lnTo>
                      <a:pt x="27" y="1"/>
                    </a:lnTo>
                    <a:lnTo>
                      <a:pt x="23" y="0"/>
                    </a:lnTo>
                    <a:lnTo>
                      <a:pt x="19" y="0"/>
                    </a:lnTo>
                    <a:lnTo>
                      <a:pt x="15" y="0"/>
                    </a:lnTo>
                    <a:lnTo>
                      <a:pt x="12" y="1"/>
                    </a:lnTo>
                    <a:lnTo>
                      <a:pt x="9" y="2"/>
                    </a:lnTo>
                    <a:lnTo>
                      <a:pt x="6" y="3"/>
                    </a:lnTo>
                    <a:lnTo>
                      <a:pt x="3" y="5"/>
                    </a:lnTo>
                    <a:lnTo>
                      <a:pt x="2" y="6"/>
                    </a:lnTo>
                    <a:lnTo>
                      <a:pt x="1" y="8"/>
                    </a:lnTo>
                    <a:lnTo>
                      <a:pt x="0" y="10"/>
                    </a:lnTo>
                    <a:lnTo>
                      <a:pt x="1" y="13"/>
                    </a:lnTo>
                    <a:lnTo>
                      <a:pt x="2" y="14"/>
                    </a:lnTo>
                    <a:lnTo>
                      <a:pt x="3" y="16"/>
                    </a:lnTo>
                    <a:lnTo>
                      <a:pt x="6" y="18"/>
                    </a:lnTo>
                    <a:lnTo>
                      <a:pt x="9" y="19"/>
                    </a:lnTo>
                    <a:lnTo>
                      <a:pt x="12"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4" name="196192 Forma"/>
              <p:cNvSpPr>
                <a:spLocks/>
              </p:cNvSpPr>
              <p:nvPr/>
            </p:nvSpPr>
            <p:spPr bwMode="auto">
              <a:xfrm>
                <a:off x="5033" y="3680"/>
                <a:ext cx="38" cy="20"/>
              </a:xfrm>
              <a:custGeom>
                <a:avLst/>
                <a:gdLst>
                  <a:gd name="T0" fmla="*/ 19 w 38"/>
                  <a:gd name="T1" fmla="*/ 20 h 20"/>
                  <a:gd name="T2" fmla="*/ 24 w 38"/>
                  <a:gd name="T3" fmla="*/ 20 h 20"/>
                  <a:gd name="T4" fmla="*/ 27 w 38"/>
                  <a:gd name="T5" fmla="*/ 20 h 20"/>
                  <a:gd name="T6" fmla="*/ 30 w 38"/>
                  <a:gd name="T7" fmla="*/ 19 h 20"/>
                  <a:gd name="T8" fmla="*/ 33 w 38"/>
                  <a:gd name="T9" fmla="*/ 18 h 20"/>
                  <a:gd name="T10" fmla="*/ 35 w 38"/>
                  <a:gd name="T11" fmla="*/ 16 h 20"/>
                  <a:gd name="T12" fmla="*/ 37 w 38"/>
                  <a:gd name="T13" fmla="*/ 14 h 20"/>
                  <a:gd name="T14" fmla="*/ 38 w 38"/>
                  <a:gd name="T15" fmla="*/ 12 h 20"/>
                  <a:gd name="T16" fmla="*/ 38 w 38"/>
                  <a:gd name="T17" fmla="*/ 10 h 20"/>
                  <a:gd name="T18" fmla="*/ 38 w 38"/>
                  <a:gd name="T19" fmla="*/ 8 h 20"/>
                  <a:gd name="T20" fmla="*/ 37 w 38"/>
                  <a:gd name="T21" fmla="*/ 6 h 20"/>
                  <a:gd name="T22" fmla="*/ 35 w 38"/>
                  <a:gd name="T23" fmla="*/ 4 h 20"/>
                  <a:gd name="T24" fmla="*/ 33 w 38"/>
                  <a:gd name="T25" fmla="*/ 3 h 20"/>
                  <a:gd name="T26" fmla="*/ 30 w 38"/>
                  <a:gd name="T27" fmla="*/ 1 h 20"/>
                  <a:gd name="T28" fmla="*/ 27 w 38"/>
                  <a:gd name="T29" fmla="*/ 0 h 20"/>
                  <a:gd name="T30" fmla="*/ 24 w 38"/>
                  <a:gd name="T31" fmla="*/ 0 h 20"/>
                  <a:gd name="T32" fmla="*/ 19 w 38"/>
                  <a:gd name="T33" fmla="*/ 0 h 20"/>
                  <a:gd name="T34" fmla="*/ 15 w 38"/>
                  <a:gd name="T35" fmla="*/ 0 h 20"/>
                  <a:gd name="T36" fmla="*/ 12 w 38"/>
                  <a:gd name="T37" fmla="*/ 0 h 20"/>
                  <a:gd name="T38" fmla="*/ 9 w 38"/>
                  <a:gd name="T39" fmla="*/ 1 h 20"/>
                  <a:gd name="T40" fmla="*/ 6 w 38"/>
                  <a:gd name="T41" fmla="*/ 3 h 20"/>
                  <a:gd name="T42" fmla="*/ 4 w 38"/>
                  <a:gd name="T43" fmla="*/ 4 h 20"/>
                  <a:gd name="T44" fmla="*/ 2 w 38"/>
                  <a:gd name="T45" fmla="*/ 6 h 20"/>
                  <a:gd name="T46" fmla="*/ 1 w 38"/>
                  <a:gd name="T47" fmla="*/ 8 h 20"/>
                  <a:gd name="T48" fmla="*/ 0 w 38"/>
                  <a:gd name="T49" fmla="*/ 10 h 20"/>
                  <a:gd name="T50" fmla="*/ 1 w 38"/>
                  <a:gd name="T51" fmla="*/ 12 h 20"/>
                  <a:gd name="T52" fmla="*/ 2 w 38"/>
                  <a:gd name="T53" fmla="*/ 14 h 20"/>
                  <a:gd name="T54" fmla="*/ 4 w 38"/>
                  <a:gd name="T55" fmla="*/ 16 h 20"/>
                  <a:gd name="T56" fmla="*/ 6 w 38"/>
                  <a:gd name="T57" fmla="*/ 18 h 20"/>
                  <a:gd name="T58" fmla="*/ 9 w 38"/>
                  <a:gd name="T59" fmla="*/ 19 h 20"/>
                  <a:gd name="T60" fmla="*/ 12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4" y="20"/>
                    </a:lnTo>
                    <a:lnTo>
                      <a:pt x="27" y="20"/>
                    </a:lnTo>
                    <a:lnTo>
                      <a:pt x="30" y="19"/>
                    </a:lnTo>
                    <a:lnTo>
                      <a:pt x="33" y="18"/>
                    </a:lnTo>
                    <a:lnTo>
                      <a:pt x="35" y="16"/>
                    </a:lnTo>
                    <a:lnTo>
                      <a:pt x="37" y="14"/>
                    </a:lnTo>
                    <a:lnTo>
                      <a:pt x="38" y="12"/>
                    </a:lnTo>
                    <a:lnTo>
                      <a:pt x="38" y="10"/>
                    </a:lnTo>
                    <a:lnTo>
                      <a:pt x="38" y="8"/>
                    </a:lnTo>
                    <a:lnTo>
                      <a:pt x="37" y="6"/>
                    </a:lnTo>
                    <a:lnTo>
                      <a:pt x="35" y="4"/>
                    </a:lnTo>
                    <a:lnTo>
                      <a:pt x="33" y="3"/>
                    </a:lnTo>
                    <a:lnTo>
                      <a:pt x="30" y="1"/>
                    </a:lnTo>
                    <a:lnTo>
                      <a:pt x="27" y="0"/>
                    </a:lnTo>
                    <a:lnTo>
                      <a:pt x="24" y="0"/>
                    </a:lnTo>
                    <a:lnTo>
                      <a:pt x="19" y="0"/>
                    </a:lnTo>
                    <a:lnTo>
                      <a:pt x="15" y="0"/>
                    </a:lnTo>
                    <a:lnTo>
                      <a:pt x="12" y="0"/>
                    </a:lnTo>
                    <a:lnTo>
                      <a:pt x="9" y="1"/>
                    </a:lnTo>
                    <a:lnTo>
                      <a:pt x="6" y="3"/>
                    </a:lnTo>
                    <a:lnTo>
                      <a:pt x="4" y="4"/>
                    </a:lnTo>
                    <a:lnTo>
                      <a:pt x="2" y="6"/>
                    </a:lnTo>
                    <a:lnTo>
                      <a:pt x="1" y="8"/>
                    </a:lnTo>
                    <a:lnTo>
                      <a:pt x="0" y="10"/>
                    </a:lnTo>
                    <a:lnTo>
                      <a:pt x="1" y="12"/>
                    </a:lnTo>
                    <a:lnTo>
                      <a:pt x="2" y="14"/>
                    </a:lnTo>
                    <a:lnTo>
                      <a:pt x="4" y="16"/>
                    </a:lnTo>
                    <a:lnTo>
                      <a:pt x="6" y="18"/>
                    </a:lnTo>
                    <a:lnTo>
                      <a:pt x="9" y="19"/>
                    </a:lnTo>
                    <a:lnTo>
                      <a:pt x="12"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15" name="196193 Forma"/>
              <p:cNvSpPr>
                <a:spLocks/>
              </p:cNvSpPr>
              <p:nvPr/>
            </p:nvSpPr>
            <p:spPr bwMode="auto">
              <a:xfrm>
                <a:off x="4847" y="3774"/>
                <a:ext cx="39" cy="20"/>
              </a:xfrm>
              <a:custGeom>
                <a:avLst/>
                <a:gdLst>
                  <a:gd name="T0" fmla="*/ 20 w 39"/>
                  <a:gd name="T1" fmla="*/ 20 h 20"/>
                  <a:gd name="T2" fmla="*/ 24 w 39"/>
                  <a:gd name="T3" fmla="*/ 20 h 20"/>
                  <a:gd name="T4" fmla="*/ 27 w 39"/>
                  <a:gd name="T5" fmla="*/ 20 h 20"/>
                  <a:gd name="T6" fmla="*/ 30 w 39"/>
                  <a:gd name="T7" fmla="*/ 19 h 20"/>
                  <a:gd name="T8" fmla="*/ 33 w 39"/>
                  <a:gd name="T9" fmla="*/ 17 h 20"/>
                  <a:gd name="T10" fmla="*/ 36 w 39"/>
                  <a:gd name="T11" fmla="*/ 16 h 20"/>
                  <a:gd name="T12" fmla="*/ 37 w 39"/>
                  <a:gd name="T13" fmla="*/ 14 h 20"/>
                  <a:gd name="T14" fmla="*/ 38 w 39"/>
                  <a:gd name="T15" fmla="*/ 12 h 20"/>
                  <a:gd name="T16" fmla="*/ 39 w 39"/>
                  <a:gd name="T17" fmla="*/ 10 h 20"/>
                  <a:gd name="T18" fmla="*/ 38 w 39"/>
                  <a:gd name="T19" fmla="*/ 8 h 20"/>
                  <a:gd name="T20" fmla="*/ 37 w 39"/>
                  <a:gd name="T21" fmla="*/ 6 h 20"/>
                  <a:gd name="T22" fmla="*/ 36 w 39"/>
                  <a:gd name="T23" fmla="*/ 4 h 20"/>
                  <a:gd name="T24" fmla="*/ 33 w 39"/>
                  <a:gd name="T25" fmla="*/ 3 h 20"/>
                  <a:gd name="T26" fmla="*/ 30 w 39"/>
                  <a:gd name="T27" fmla="*/ 1 h 20"/>
                  <a:gd name="T28" fmla="*/ 27 w 39"/>
                  <a:gd name="T29" fmla="*/ 0 h 20"/>
                  <a:gd name="T30" fmla="*/ 24 w 39"/>
                  <a:gd name="T31" fmla="*/ 0 h 20"/>
                  <a:gd name="T32" fmla="*/ 20 w 39"/>
                  <a:gd name="T33" fmla="*/ 0 h 20"/>
                  <a:gd name="T34" fmla="*/ 16 w 39"/>
                  <a:gd name="T35" fmla="*/ 0 h 20"/>
                  <a:gd name="T36" fmla="*/ 12 w 39"/>
                  <a:gd name="T37" fmla="*/ 0 h 20"/>
                  <a:gd name="T38" fmla="*/ 9 w 39"/>
                  <a:gd name="T39" fmla="*/ 1 h 20"/>
                  <a:gd name="T40" fmla="*/ 6 w 39"/>
                  <a:gd name="T41" fmla="*/ 3 h 20"/>
                  <a:gd name="T42" fmla="*/ 4 w 39"/>
                  <a:gd name="T43" fmla="*/ 4 h 20"/>
                  <a:gd name="T44" fmla="*/ 2 w 39"/>
                  <a:gd name="T45" fmla="*/ 6 h 20"/>
                  <a:gd name="T46" fmla="*/ 1 w 39"/>
                  <a:gd name="T47" fmla="*/ 8 h 20"/>
                  <a:gd name="T48" fmla="*/ 0 w 39"/>
                  <a:gd name="T49" fmla="*/ 10 h 20"/>
                  <a:gd name="T50" fmla="*/ 1 w 39"/>
                  <a:gd name="T51" fmla="*/ 12 h 20"/>
                  <a:gd name="T52" fmla="*/ 2 w 39"/>
                  <a:gd name="T53" fmla="*/ 14 h 20"/>
                  <a:gd name="T54" fmla="*/ 4 w 39"/>
                  <a:gd name="T55" fmla="*/ 16 h 20"/>
                  <a:gd name="T56" fmla="*/ 6 w 39"/>
                  <a:gd name="T57" fmla="*/ 17 h 20"/>
                  <a:gd name="T58" fmla="*/ 9 w 39"/>
                  <a:gd name="T59" fmla="*/ 19 h 20"/>
                  <a:gd name="T60" fmla="*/ 12 w 39"/>
                  <a:gd name="T61" fmla="*/ 20 h 20"/>
                  <a:gd name="T62" fmla="*/ 16 w 39"/>
                  <a:gd name="T63" fmla="*/ 20 h 20"/>
                  <a:gd name="T64" fmla="*/ 20 w 39"/>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0"/>
                  <a:gd name="T101" fmla="*/ 39 w 3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0">
                    <a:moveTo>
                      <a:pt x="20" y="20"/>
                    </a:moveTo>
                    <a:lnTo>
                      <a:pt x="24" y="20"/>
                    </a:lnTo>
                    <a:lnTo>
                      <a:pt x="27" y="20"/>
                    </a:lnTo>
                    <a:lnTo>
                      <a:pt x="30" y="19"/>
                    </a:lnTo>
                    <a:lnTo>
                      <a:pt x="33" y="17"/>
                    </a:lnTo>
                    <a:lnTo>
                      <a:pt x="36" y="16"/>
                    </a:lnTo>
                    <a:lnTo>
                      <a:pt x="37" y="14"/>
                    </a:lnTo>
                    <a:lnTo>
                      <a:pt x="38" y="12"/>
                    </a:lnTo>
                    <a:lnTo>
                      <a:pt x="39" y="10"/>
                    </a:lnTo>
                    <a:lnTo>
                      <a:pt x="38" y="8"/>
                    </a:lnTo>
                    <a:lnTo>
                      <a:pt x="37" y="6"/>
                    </a:lnTo>
                    <a:lnTo>
                      <a:pt x="36" y="4"/>
                    </a:lnTo>
                    <a:lnTo>
                      <a:pt x="33" y="3"/>
                    </a:lnTo>
                    <a:lnTo>
                      <a:pt x="30" y="1"/>
                    </a:lnTo>
                    <a:lnTo>
                      <a:pt x="27" y="0"/>
                    </a:lnTo>
                    <a:lnTo>
                      <a:pt x="24" y="0"/>
                    </a:lnTo>
                    <a:lnTo>
                      <a:pt x="20" y="0"/>
                    </a:lnTo>
                    <a:lnTo>
                      <a:pt x="16" y="0"/>
                    </a:lnTo>
                    <a:lnTo>
                      <a:pt x="12" y="0"/>
                    </a:lnTo>
                    <a:lnTo>
                      <a:pt x="9" y="1"/>
                    </a:lnTo>
                    <a:lnTo>
                      <a:pt x="6" y="3"/>
                    </a:lnTo>
                    <a:lnTo>
                      <a:pt x="4" y="4"/>
                    </a:lnTo>
                    <a:lnTo>
                      <a:pt x="2" y="6"/>
                    </a:lnTo>
                    <a:lnTo>
                      <a:pt x="1" y="8"/>
                    </a:lnTo>
                    <a:lnTo>
                      <a:pt x="0" y="10"/>
                    </a:lnTo>
                    <a:lnTo>
                      <a:pt x="1" y="12"/>
                    </a:lnTo>
                    <a:lnTo>
                      <a:pt x="2" y="14"/>
                    </a:lnTo>
                    <a:lnTo>
                      <a:pt x="4" y="16"/>
                    </a:lnTo>
                    <a:lnTo>
                      <a:pt x="6" y="17"/>
                    </a:lnTo>
                    <a:lnTo>
                      <a:pt x="9" y="19"/>
                    </a:lnTo>
                    <a:lnTo>
                      <a:pt x="12" y="20"/>
                    </a:lnTo>
                    <a:lnTo>
                      <a:pt x="16" y="20"/>
                    </a:lnTo>
                    <a:lnTo>
                      <a:pt x="20" y="20"/>
                    </a:lnTo>
                    <a:close/>
                  </a:path>
                </a:pathLst>
              </a:custGeom>
              <a:solidFill>
                <a:srgbClr val="00007F"/>
              </a:solidFill>
              <a:ln w="9525">
                <a:noFill/>
                <a:miter lim="800000"/>
                <a:headEnd/>
                <a:tailEnd/>
              </a:ln>
            </p:spPr>
            <p:txBody>
              <a:bodyPr/>
              <a:lstStyle/>
              <a:p>
                <a:endParaRPr lang="es-MX"/>
              </a:p>
            </p:txBody>
          </p:sp>
          <p:sp>
            <p:nvSpPr>
              <p:cNvPr id="219216" name="196194 Forma"/>
              <p:cNvSpPr>
                <a:spLocks/>
              </p:cNvSpPr>
              <p:nvPr/>
            </p:nvSpPr>
            <p:spPr bwMode="auto">
              <a:xfrm>
                <a:off x="4907" y="3756"/>
                <a:ext cx="38" cy="21"/>
              </a:xfrm>
              <a:custGeom>
                <a:avLst/>
                <a:gdLst>
                  <a:gd name="T0" fmla="*/ 19 w 38"/>
                  <a:gd name="T1" fmla="*/ 21 h 21"/>
                  <a:gd name="T2" fmla="*/ 23 w 38"/>
                  <a:gd name="T3" fmla="*/ 21 h 21"/>
                  <a:gd name="T4" fmla="*/ 27 w 38"/>
                  <a:gd name="T5" fmla="*/ 21 h 21"/>
                  <a:gd name="T6" fmla="*/ 29 w 38"/>
                  <a:gd name="T7" fmla="*/ 19 h 21"/>
                  <a:gd name="T8" fmla="*/ 32 w 38"/>
                  <a:gd name="T9" fmla="*/ 18 h 21"/>
                  <a:gd name="T10" fmla="*/ 35 w 38"/>
                  <a:gd name="T11" fmla="*/ 16 h 21"/>
                  <a:gd name="T12" fmla="*/ 36 w 38"/>
                  <a:gd name="T13" fmla="*/ 15 h 21"/>
                  <a:gd name="T14" fmla="*/ 38 w 38"/>
                  <a:gd name="T15" fmla="*/ 13 h 21"/>
                  <a:gd name="T16" fmla="*/ 38 w 38"/>
                  <a:gd name="T17" fmla="*/ 11 h 21"/>
                  <a:gd name="T18" fmla="*/ 38 w 38"/>
                  <a:gd name="T19" fmla="*/ 8 h 21"/>
                  <a:gd name="T20" fmla="*/ 36 w 38"/>
                  <a:gd name="T21" fmla="*/ 7 h 21"/>
                  <a:gd name="T22" fmla="*/ 35 w 38"/>
                  <a:gd name="T23" fmla="*/ 5 h 21"/>
                  <a:gd name="T24" fmla="*/ 32 w 38"/>
                  <a:gd name="T25" fmla="*/ 3 h 21"/>
                  <a:gd name="T26" fmla="*/ 29 w 38"/>
                  <a:gd name="T27" fmla="*/ 2 h 21"/>
                  <a:gd name="T28" fmla="*/ 27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7 h 21"/>
                  <a:gd name="T46" fmla="*/ 0 w 38"/>
                  <a:gd name="T47" fmla="*/ 8 h 21"/>
                  <a:gd name="T48" fmla="*/ 0 w 38"/>
                  <a:gd name="T49" fmla="*/ 11 h 21"/>
                  <a:gd name="T50" fmla="*/ 0 w 38"/>
                  <a:gd name="T51" fmla="*/ 13 h 21"/>
                  <a:gd name="T52" fmla="*/ 1 w 38"/>
                  <a:gd name="T53" fmla="*/ 15 h 21"/>
                  <a:gd name="T54" fmla="*/ 3 w 38"/>
                  <a:gd name="T55" fmla="*/ 16 h 21"/>
                  <a:gd name="T56" fmla="*/ 5 w 38"/>
                  <a:gd name="T57" fmla="*/ 18 h 21"/>
                  <a:gd name="T58" fmla="*/ 8 w 38"/>
                  <a:gd name="T59" fmla="*/ 19 h 21"/>
                  <a:gd name="T60" fmla="*/ 11 w 38"/>
                  <a:gd name="T61" fmla="*/ 21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1"/>
                    </a:lnTo>
                    <a:lnTo>
                      <a:pt x="29" y="19"/>
                    </a:lnTo>
                    <a:lnTo>
                      <a:pt x="32" y="18"/>
                    </a:lnTo>
                    <a:lnTo>
                      <a:pt x="35" y="16"/>
                    </a:lnTo>
                    <a:lnTo>
                      <a:pt x="36" y="15"/>
                    </a:lnTo>
                    <a:lnTo>
                      <a:pt x="38" y="13"/>
                    </a:lnTo>
                    <a:lnTo>
                      <a:pt x="38" y="11"/>
                    </a:lnTo>
                    <a:lnTo>
                      <a:pt x="38" y="8"/>
                    </a:lnTo>
                    <a:lnTo>
                      <a:pt x="36" y="7"/>
                    </a:lnTo>
                    <a:lnTo>
                      <a:pt x="35" y="5"/>
                    </a:lnTo>
                    <a:lnTo>
                      <a:pt x="32" y="3"/>
                    </a:lnTo>
                    <a:lnTo>
                      <a:pt x="29" y="2"/>
                    </a:lnTo>
                    <a:lnTo>
                      <a:pt x="27" y="1"/>
                    </a:lnTo>
                    <a:lnTo>
                      <a:pt x="23" y="0"/>
                    </a:lnTo>
                    <a:lnTo>
                      <a:pt x="19" y="0"/>
                    </a:lnTo>
                    <a:lnTo>
                      <a:pt x="15" y="0"/>
                    </a:lnTo>
                    <a:lnTo>
                      <a:pt x="11" y="1"/>
                    </a:lnTo>
                    <a:lnTo>
                      <a:pt x="8" y="2"/>
                    </a:lnTo>
                    <a:lnTo>
                      <a:pt x="5" y="3"/>
                    </a:lnTo>
                    <a:lnTo>
                      <a:pt x="3" y="5"/>
                    </a:lnTo>
                    <a:lnTo>
                      <a:pt x="1" y="7"/>
                    </a:lnTo>
                    <a:lnTo>
                      <a:pt x="0" y="8"/>
                    </a:lnTo>
                    <a:lnTo>
                      <a:pt x="0" y="11"/>
                    </a:lnTo>
                    <a:lnTo>
                      <a:pt x="0" y="13"/>
                    </a:lnTo>
                    <a:lnTo>
                      <a:pt x="1" y="15"/>
                    </a:lnTo>
                    <a:lnTo>
                      <a:pt x="3" y="16"/>
                    </a:lnTo>
                    <a:lnTo>
                      <a:pt x="5" y="18"/>
                    </a:lnTo>
                    <a:lnTo>
                      <a:pt x="8" y="19"/>
                    </a:lnTo>
                    <a:lnTo>
                      <a:pt x="11" y="21"/>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7" name="196195 Forma"/>
              <p:cNvSpPr>
                <a:spLocks/>
              </p:cNvSpPr>
              <p:nvPr/>
            </p:nvSpPr>
            <p:spPr bwMode="auto">
              <a:xfrm>
                <a:off x="4966" y="3740"/>
                <a:ext cx="38" cy="20"/>
              </a:xfrm>
              <a:custGeom>
                <a:avLst/>
                <a:gdLst>
                  <a:gd name="T0" fmla="*/ 19 w 38"/>
                  <a:gd name="T1" fmla="*/ 20 h 20"/>
                  <a:gd name="T2" fmla="*/ 23 w 38"/>
                  <a:gd name="T3" fmla="*/ 20 h 20"/>
                  <a:gd name="T4" fmla="*/ 27 w 38"/>
                  <a:gd name="T5" fmla="*/ 20 h 20"/>
                  <a:gd name="T6" fmla="*/ 30 w 38"/>
                  <a:gd name="T7" fmla="*/ 19 h 20"/>
                  <a:gd name="T8" fmla="*/ 33 w 38"/>
                  <a:gd name="T9" fmla="*/ 18 h 20"/>
                  <a:gd name="T10" fmla="*/ 35 w 38"/>
                  <a:gd name="T11" fmla="*/ 16 h 20"/>
                  <a:gd name="T12" fmla="*/ 37 w 38"/>
                  <a:gd name="T13" fmla="*/ 14 h 20"/>
                  <a:gd name="T14" fmla="*/ 37 w 38"/>
                  <a:gd name="T15" fmla="*/ 12 h 20"/>
                  <a:gd name="T16" fmla="*/ 38 w 38"/>
                  <a:gd name="T17" fmla="*/ 10 h 20"/>
                  <a:gd name="T18" fmla="*/ 37 w 38"/>
                  <a:gd name="T19" fmla="*/ 8 h 20"/>
                  <a:gd name="T20" fmla="*/ 37 w 38"/>
                  <a:gd name="T21" fmla="*/ 6 h 20"/>
                  <a:gd name="T22" fmla="*/ 35 w 38"/>
                  <a:gd name="T23" fmla="*/ 4 h 20"/>
                  <a:gd name="T24" fmla="*/ 33 w 38"/>
                  <a:gd name="T25" fmla="*/ 3 h 20"/>
                  <a:gd name="T26" fmla="*/ 30 w 38"/>
                  <a:gd name="T27" fmla="*/ 1 h 20"/>
                  <a:gd name="T28" fmla="*/ 27 w 38"/>
                  <a:gd name="T29" fmla="*/ 0 h 20"/>
                  <a:gd name="T30" fmla="*/ 23 w 38"/>
                  <a:gd name="T31" fmla="*/ 0 h 20"/>
                  <a:gd name="T32" fmla="*/ 19 w 38"/>
                  <a:gd name="T33" fmla="*/ 0 h 20"/>
                  <a:gd name="T34" fmla="*/ 15 w 38"/>
                  <a:gd name="T35" fmla="*/ 0 h 20"/>
                  <a:gd name="T36" fmla="*/ 11 w 38"/>
                  <a:gd name="T37" fmla="*/ 0 h 20"/>
                  <a:gd name="T38" fmla="*/ 9 w 38"/>
                  <a:gd name="T39" fmla="*/ 1 h 20"/>
                  <a:gd name="T40" fmla="*/ 6 w 38"/>
                  <a:gd name="T41" fmla="*/ 3 h 20"/>
                  <a:gd name="T42" fmla="*/ 3 w 38"/>
                  <a:gd name="T43" fmla="*/ 4 h 20"/>
                  <a:gd name="T44" fmla="*/ 1 w 38"/>
                  <a:gd name="T45" fmla="*/ 6 h 20"/>
                  <a:gd name="T46" fmla="*/ 0 w 38"/>
                  <a:gd name="T47" fmla="*/ 8 h 20"/>
                  <a:gd name="T48" fmla="*/ 0 w 38"/>
                  <a:gd name="T49" fmla="*/ 10 h 20"/>
                  <a:gd name="T50" fmla="*/ 0 w 38"/>
                  <a:gd name="T51" fmla="*/ 12 h 20"/>
                  <a:gd name="T52" fmla="*/ 1 w 38"/>
                  <a:gd name="T53" fmla="*/ 14 h 20"/>
                  <a:gd name="T54" fmla="*/ 3 w 38"/>
                  <a:gd name="T55" fmla="*/ 16 h 20"/>
                  <a:gd name="T56" fmla="*/ 6 w 38"/>
                  <a:gd name="T57" fmla="*/ 18 h 20"/>
                  <a:gd name="T58" fmla="*/ 9 w 38"/>
                  <a:gd name="T59" fmla="*/ 19 h 20"/>
                  <a:gd name="T60" fmla="*/ 11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3" y="18"/>
                    </a:lnTo>
                    <a:lnTo>
                      <a:pt x="35" y="16"/>
                    </a:lnTo>
                    <a:lnTo>
                      <a:pt x="37" y="14"/>
                    </a:lnTo>
                    <a:lnTo>
                      <a:pt x="37" y="12"/>
                    </a:lnTo>
                    <a:lnTo>
                      <a:pt x="38" y="10"/>
                    </a:lnTo>
                    <a:lnTo>
                      <a:pt x="37" y="8"/>
                    </a:lnTo>
                    <a:lnTo>
                      <a:pt x="37" y="6"/>
                    </a:lnTo>
                    <a:lnTo>
                      <a:pt x="35" y="4"/>
                    </a:lnTo>
                    <a:lnTo>
                      <a:pt x="33" y="3"/>
                    </a:lnTo>
                    <a:lnTo>
                      <a:pt x="30" y="1"/>
                    </a:lnTo>
                    <a:lnTo>
                      <a:pt x="27" y="0"/>
                    </a:lnTo>
                    <a:lnTo>
                      <a:pt x="23" y="0"/>
                    </a:lnTo>
                    <a:lnTo>
                      <a:pt x="19" y="0"/>
                    </a:lnTo>
                    <a:lnTo>
                      <a:pt x="15" y="0"/>
                    </a:lnTo>
                    <a:lnTo>
                      <a:pt x="11" y="0"/>
                    </a:lnTo>
                    <a:lnTo>
                      <a:pt x="9" y="1"/>
                    </a:lnTo>
                    <a:lnTo>
                      <a:pt x="6" y="3"/>
                    </a:lnTo>
                    <a:lnTo>
                      <a:pt x="3" y="4"/>
                    </a:lnTo>
                    <a:lnTo>
                      <a:pt x="1" y="6"/>
                    </a:lnTo>
                    <a:lnTo>
                      <a:pt x="0" y="8"/>
                    </a:lnTo>
                    <a:lnTo>
                      <a:pt x="0" y="10"/>
                    </a:lnTo>
                    <a:lnTo>
                      <a:pt x="0" y="12"/>
                    </a:lnTo>
                    <a:lnTo>
                      <a:pt x="1" y="14"/>
                    </a:lnTo>
                    <a:lnTo>
                      <a:pt x="3" y="16"/>
                    </a:lnTo>
                    <a:lnTo>
                      <a:pt x="6" y="18"/>
                    </a:lnTo>
                    <a:lnTo>
                      <a:pt x="9" y="19"/>
                    </a:lnTo>
                    <a:lnTo>
                      <a:pt x="11"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18" name="196196 Forma"/>
              <p:cNvSpPr>
                <a:spLocks/>
              </p:cNvSpPr>
              <p:nvPr/>
            </p:nvSpPr>
            <p:spPr bwMode="auto">
              <a:xfrm>
                <a:off x="5025" y="3722"/>
                <a:ext cx="38" cy="21"/>
              </a:xfrm>
              <a:custGeom>
                <a:avLst/>
                <a:gdLst>
                  <a:gd name="T0" fmla="*/ 19 w 38"/>
                  <a:gd name="T1" fmla="*/ 21 h 21"/>
                  <a:gd name="T2" fmla="*/ 23 w 38"/>
                  <a:gd name="T3" fmla="*/ 21 h 21"/>
                  <a:gd name="T4" fmla="*/ 27 w 38"/>
                  <a:gd name="T5" fmla="*/ 21 h 21"/>
                  <a:gd name="T6" fmla="*/ 30 w 38"/>
                  <a:gd name="T7" fmla="*/ 19 h 21"/>
                  <a:gd name="T8" fmla="*/ 33 w 38"/>
                  <a:gd name="T9" fmla="*/ 18 h 21"/>
                  <a:gd name="T10" fmla="*/ 35 w 38"/>
                  <a:gd name="T11" fmla="*/ 17 h 21"/>
                  <a:gd name="T12" fmla="*/ 37 w 38"/>
                  <a:gd name="T13" fmla="*/ 15 h 21"/>
                  <a:gd name="T14" fmla="*/ 37 w 38"/>
                  <a:gd name="T15" fmla="*/ 13 h 21"/>
                  <a:gd name="T16" fmla="*/ 38 w 38"/>
                  <a:gd name="T17" fmla="*/ 11 h 21"/>
                  <a:gd name="T18" fmla="*/ 37 w 38"/>
                  <a:gd name="T19" fmla="*/ 8 h 21"/>
                  <a:gd name="T20" fmla="*/ 37 w 38"/>
                  <a:gd name="T21" fmla="*/ 7 h 21"/>
                  <a:gd name="T22" fmla="*/ 35 w 38"/>
                  <a:gd name="T23" fmla="*/ 5 h 21"/>
                  <a:gd name="T24" fmla="*/ 33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2 w 38"/>
                  <a:gd name="T37" fmla="*/ 1 h 21"/>
                  <a:gd name="T38" fmla="*/ 8 w 38"/>
                  <a:gd name="T39" fmla="*/ 2 h 21"/>
                  <a:gd name="T40" fmla="*/ 5 w 38"/>
                  <a:gd name="T41" fmla="*/ 3 h 21"/>
                  <a:gd name="T42" fmla="*/ 3 w 38"/>
                  <a:gd name="T43" fmla="*/ 5 h 21"/>
                  <a:gd name="T44" fmla="*/ 1 w 38"/>
                  <a:gd name="T45" fmla="*/ 7 h 21"/>
                  <a:gd name="T46" fmla="*/ 0 w 38"/>
                  <a:gd name="T47" fmla="*/ 8 h 21"/>
                  <a:gd name="T48" fmla="*/ 0 w 38"/>
                  <a:gd name="T49" fmla="*/ 11 h 21"/>
                  <a:gd name="T50" fmla="*/ 0 w 38"/>
                  <a:gd name="T51" fmla="*/ 13 h 21"/>
                  <a:gd name="T52" fmla="*/ 1 w 38"/>
                  <a:gd name="T53" fmla="*/ 15 h 21"/>
                  <a:gd name="T54" fmla="*/ 3 w 38"/>
                  <a:gd name="T55" fmla="*/ 17 h 21"/>
                  <a:gd name="T56" fmla="*/ 5 w 38"/>
                  <a:gd name="T57" fmla="*/ 18 h 21"/>
                  <a:gd name="T58" fmla="*/ 8 w 38"/>
                  <a:gd name="T59" fmla="*/ 19 h 21"/>
                  <a:gd name="T60" fmla="*/ 12 w 38"/>
                  <a:gd name="T61" fmla="*/ 21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1"/>
                    </a:lnTo>
                    <a:lnTo>
                      <a:pt x="30" y="19"/>
                    </a:lnTo>
                    <a:lnTo>
                      <a:pt x="33" y="18"/>
                    </a:lnTo>
                    <a:lnTo>
                      <a:pt x="35" y="17"/>
                    </a:lnTo>
                    <a:lnTo>
                      <a:pt x="37" y="15"/>
                    </a:lnTo>
                    <a:lnTo>
                      <a:pt x="37" y="13"/>
                    </a:lnTo>
                    <a:lnTo>
                      <a:pt x="38" y="11"/>
                    </a:lnTo>
                    <a:lnTo>
                      <a:pt x="37" y="8"/>
                    </a:lnTo>
                    <a:lnTo>
                      <a:pt x="37" y="7"/>
                    </a:lnTo>
                    <a:lnTo>
                      <a:pt x="35" y="5"/>
                    </a:lnTo>
                    <a:lnTo>
                      <a:pt x="33" y="3"/>
                    </a:lnTo>
                    <a:lnTo>
                      <a:pt x="30" y="2"/>
                    </a:lnTo>
                    <a:lnTo>
                      <a:pt x="27" y="1"/>
                    </a:lnTo>
                    <a:lnTo>
                      <a:pt x="23" y="0"/>
                    </a:lnTo>
                    <a:lnTo>
                      <a:pt x="19" y="0"/>
                    </a:lnTo>
                    <a:lnTo>
                      <a:pt x="15" y="0"/>
                    </a:lnTo>
                    <a:lnTo>
                      <a:pt x="12" y="1"/>
                    </a:lnTo>
                    <a:lnTo>
                      <a:pt x="8" y="2"/>
                    </a:lnTo>
                    <a:lnTo>
                      <a:pt x="5" y="3"/>
                    </a:lnTo>
                    <a:lnTo>
                      <a:pt x="3" y="5"/>
                    </a:lnTo>
                    <a:lnTo>
                      <a:pt x="1" y="7"/>
                    </a:lnTo>
                    <a:lnTo>
                      <a:pt x="0" y="8"/>
                    </a:lnTo>
                    <a:lnTo>
                      <a:pt x="0" y="11"/>
                    </a:lnTo>
                    <a:lnTo>
                      <a:pt x="0" y="13"/>
                    </a:lnTo>
                    <a:lnTo>
                      <a:pt x="1" y="15"/>
                    </a:lnTo>
                    <a:lnTo>
                      <a:pt x="3" y="17"/>
                    </a:lnTo>
                    <a:lnTo>
                      <a:pt x="5" y="18"/>
                    </a:lnTo>
                    <a:lnTo>
                      <a:pt x="8" y="19"/>
                    </a:lnTo>
                    <a:lnTo>
                      <a:pt x="12" y="21"/>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9" name="196197 Forma"/>
              <p:cNvSpPr>
                <a:spLocks/>
              </p:cNvSpPr>
              <p:nvPr/>
            </p:nvSpPr>
            <p:spPr bwMode="auto">
              <a:xfrm>
                <a:off x="5084" y="3705"/>
                <a:ext cx="38" cy="21"/>
              </a:xfrm>
              <a:custGeom>
                <a:avLst/>
                <a:gdLst>
                  <a:gd name="T0" fmla="*/ 19 w 38"/>
                  <a:gd name="T1" fmla="*/ 21 h 21"/>
                  <a:gd name="T2" fmla="*/ 23 w 38"/>
                  <a:gd name="T3" fmla="*/ 21 h 21"/>
                  <a:gd name="T4" fmla="*/ 26 w 38"/>
                  <a:gd name="T5" fmla="*/ 20 h 21"/>
                  <a:gd name="T6" fmla="*/ 29 w 38"/>
                  <a:gd name="T7" fmla="*/ 19 h 21"/>
                  <a:gd name="T8" fmla="*/ 32 w 38"/>
                  <a:gd name="T9" fmla="*/ 18 h 21"/>
                  <a:gd name="T10" fmla="*/ 35 w 38"/>
                  <a:gd name="T11" fmla="*/ 16 h 21"/>
                  <a:gd name="T12" fmla="*/ 36 w 38"/>
                  <a:gd name="T13" fmla="*/ 14 h 21"/>
                  <a:gd name="T14" fmla="*/ 38 w 38"/>
                  <a:gd name="T15" fmla="*/ 13 h 21"/>
                  <a:gd name="T16" fmla="*/ 38 w 38"/>
                  <a:gd name="T17" fmla="*/ 10 h 21"/>
                  <a:gd name="T18" fmla="*/ 38 w 38"/>
                  <a:gd name="T19" fmla="*/ 8 h 21"/>
                  <a:gd name="T20" fmla="*/ 36 w 38"/>
                  <a:gd name="T21" fmla="*/ 6 h 21"/>
                  <a:gd name="T22" fmla="*/ 35 w 38"/>
                  <a:gd name="T23" fmla="*/ 5 h 21"/>
                  <a:gd name="T24" fmla="*/ 32 w 38"/>
                  <a:gd name="T25" fmla="*/ 3 h 21"/>
                  <a:gd name="T26" fmla="*/ 29 w 38"/>
                  <a:gd name="T27" fmla="*/ 2 h 21"/>
                  <a:gd name="T28" fmla="*/ 26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6 h 21"/>
                  <a:gd name="T46" fmla="*/ 1 w 38"/>
                  <a:gd name="T47" fmla="*/ 8 h 21"/>
                  <a:gd name="T48" fmla="*/ 0 w 38"/>
                  <a:gd name="T49" fmla="*/ 10 h 21"/>
                  <a:gd name="T50" fmla="*/ 1 w 38"/>
                  <a:gd name="T51" fmla="*/ 13 h 21"/>
                  <a:gd name="T52" fmla="*/ 1 w 38"/>
                  <a:gd name="T53" fmla="*/ 14 h 21"/>
                  <a:gd name="T54" fmla="*/ 3 w 38"/>
                  <a:gd name="T55" fmla="*/ 16 h 21"/>
                  <a:gd name="T56" fmla="*/ 5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6" y="20"/>
                    </a:lnTo>
                    <a:lnTo>
                      <a:pt x="29" y="19"/>
                    </a:lnTo>
                    <a:lnTo>
                      <a:pt x="32" y="18"/>
                    </a:lnTo>
                    <a:lnTo>
                      <a:pt x="35" y="16"/>
                    </a:lnTo>
                    <a:lnTo>
                      <a:pt x="36" y="14"/>
                    </a:lnTo>
                    <a:lnTo>
                      <a:pt x="38" y="13"/>
                    </a:lnTo>
                    <a:lnTo>
                      <a:pt x="38" y="10"/>
                    </a:lnTo>
                    <a:lnTo>
                      <a:pt x="38" y="8"/>
                    </a:lnTo>
                    <a:lnTo>
                      <a:pt x="36" y="6"/>
                    </a:lnTo>
                    <a:lnTo>
                      <a:pt x="35" y="5"/>
                    </a:lnTo>
                    <a:lnTo>
                      <a:pt x="32" y="3"/>
                    </a:lnTo>
                    <a:lnTo>
                      <a:pt x="29" y="2"/>
                    </a:lnTo>
                    <a:lnTo>
                      <a:pt x="26" y="1"/>
                    </a:lnTo>
                    <a:lnTo>
                      <a:pt x="23" y="0"/>
                    </a:lnTo>
                    <a:lnTo>
                      <a:pt x="19" y="0"/>
                    </a:lnTo>
                    <a:lnTo>
                      <a:pt x="15" y="0"/>
                    </a:lnTo>
                    <a:lnTo>
                      <a:pt x="11" y="1"/>
                    </a:lnTo>
                    <a:lnTo>
                      <a:pt x="8" y="2"/>
                    </a:lnTo>
                    <a:lnTo>
                      <a:pt x="5" y="3"/>
                    </a:lnTo>
                    <a:lnTo>
                      <a:pt x="3" y="5"/>
                    </a:lnTo>
                    <a:lnTo>
                      <a:pt x="1" y="6"/>
                    </a:lnTo>
                    <a:lnTo>
                      <a:pt x="1" y="8"/>
                    </a:lnTo>
                    <a:lnTo>
                      <a:pt x="0" y="10"/>
                    </a:lnTo>
                    <a:lnTo>
                      <a:pt x="1" y="13"/>
                    </a:lnTo>
                    <a:lnTo>
                      <a:pt x="1" y="14"/>
                    </a:lnTo>
                    <a:lnTo>
                      <a:pt x="3" y="16"/>
                    </a:lnTo>
                    <a:lnTo>
                      <a:pt x="5"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20" name="196198 Forma"/>
              <p:cNvSpPr>
                <a:spLocks/>
              </p:cNvSpPr>
              <p:nvPr/>
            </p:nvSpPr>
            <p:spPr bwMode="auto">
              <a:xfrm>
                <a:off x="4894" y="3801"/>
                <a:ext cx="38" cy="21"/>
              </a:xfrm>
              <a:custGeom>
                <a:avLst/>
                <a:gdLst>
                  <a:gd name="T0" fmla="*/ 19 w 38"/>
                  <a:gd name="T1" fmla="*/ 21 h 21"/>
                  <a:gd name="T2" fmla="*/ 23 w 38"/>
                  <a:gd name="T3" fmla="*/ 21 h 21"/>
                  <a:gd name="T4" fmla="*/ 27 w 38"/>
                  <a:gd name="T5" fmla="*/ 20 h 21"/>
                  <a:gd name="T6" fmla="*/ 30 w 38"/>
                  <a:gd name="T7" fmla="*/ 19 h 21"/>
                  <a:gd name="T8" fmla="*/ 32 w 38"/>
                  <a:gd name="T9" fmla="*/ 18 h 21"/>
                  <a:gd name="T10" fmla="*/ 35 w 38"/>
                  <a:gd name="T11" fmla="*/ 16 h 21"/>
                  <a:gd name="T12" fmla="*/ 37 w 38"/>
                  <a:gd name="T13" fmla="*/ 15 h 21"/>
                  <a:gd name="T14" fmla="*/ 37 w 38"/>
                  <a:gd name="T15" fmla="*/ 13 h 21"/>
                  <a:gd name="T16" fmla="*/ 38 w 38"/>
                  <a:gd name="T17" fmla="*/ 11 h 21"/>
                  <a:gd name="T18" fmla="*/ 37 w 38"/>
                  <a:gd name="T19" fmla="*/ 8 h 21"/>
                  <a:gd name="T20" fmla="*/ 37 w 38"/>
                  <a:gd name="T21" fmla="*/ 7 h 21"/>
                  <a:gd name="T22" fmla="*/ 35 w 38"/>
                  <a:gd name="T23" fmla="*/ 5 h 21"/>
                  <a:gd name="T24" fmla="*/ 32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6 w 38"/>
                  <a:gd name="T41" fmla="*/ 3 h 21"/>
                  <a:gd name="T42" fmla="*/ 3 w 38"/>
                  <a:gd name="T43" fmla="*/ 5 h 21"/>
                  <a:gd name="T44" fmla="*/ 1 w 38"/>
                  <a:gd name="T45" fmla="*/ 7 h 21"/>
                  <a:gd name="T46" fmla="*/ 0 w 38"/>
                  <a:gd name="T47" fmla="*/ 8 h 21"/>
                  <a:gd name="T48" fmla="*/ 0 w 38"/>
                  <a:gd name="T49" fmla="*/ 11 h 21"/>
                  <a:gd name="T50" fmla="*/ 0 w 38"/>
                  <a:gd name="T51" fmla="*/ 13 h 21"/>
                  <a:gd name="T52" fmla="*/ 1 w 38"/>
                  <a:gd name="T53" fmla="*/ 15 h 21"/>
                  <a:gd name="T54" fmla="*/ 3 w 38"/>
                  <a:gd name="T55" fmla="*/ 16 h 21"/>
                  <a:gd name="T56" fmla="*/ 6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30" y="19"/>
                    </a:lnTo>
                    <a:lnTo>
                      <a:pt x="32" y="18"/>
                    </a:lnTo>
                    <a:lnTo>
                      <a:pt x="35" y="16"/>
                    </a:lnTo>
                    <a:lnTo>
                      <a:pt x="37" y="15"/>
                    </a:lnTo>
                    <a:lnTo>
                      <a:pt x="37" y="13"/>
                    </a:lnTo>
                    <a:lnTo>
                      <a:pt x="38" y="11"/>
                    </a:lnTo>
                    <a:lnTo>
                      <a:pt x="37" y="8"/>
                    </a:lnTo>
                    <a:lnTo>
                      <a:pt x="37" y="7"/>
                    </a:lnTo>
                    <a:lnTo>
                      <a:pt x="35" y="5"/>
                    </a:lnTo>
                    <a:lnTo>
                      <a:pt x="32" y="3"/>
                    </a:lnTo>
                    <a:lnTo>
                      <a:pt x="30" y="2"/>
                    </a:lnTo>
                    <a:lnTo>
                      <a:pt x="27" y="1"/>
                    </a:lnTo>
                    <a:lnTo>
                      <a:pt x="23" y="0"/>
                    </a:lnTo>
                    <a:lnTo>
                      <a:pt x="19" y="0"/>
                    </a:lnTo>
                    <a:lnTo>
                      <a:pt x="15" y="0"/>
                    </a:lnTo>
                    <a:lnTo>
                      <a:pt x="11" y="1"/>
                    </a:lnTo>
                    <a:lnTo>
                      <a:pt x="8" y="2"/>
                    </a:lnTo>
                    <a:lnTo>
                      <a:pt x="6" y="3"/>
                    </a:lnTo>
                    <a:lnTo>
                      <a:pt x="3" y="5"/>
                    </a:lnTo>
                    <a:lnTo>
                      <a:pt x="1" y="7"/>
                    </a:lnTo>
                    <a:lnTo>
                      <a:pt x="0" y="8"/>
                    </a:lnTo>
                    <a:lnTo>
                      <a:pt x="0" y="11"/>
                    </a:lnTo>
                    <a:lnTo>
                      <a:pt x="0" y="13"/>
                    </a:lnTo>
                    <a:lnTo>
                      <a:pt x="1" y="15"/>
                    </a:lnTo>
                    <a:lnTo>
                      <a:pt x="3" y="16"/>
                    </a:lnTo>
                    <a:lnTo>
                      <a:pt x="6"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21" name="196199 Forma"/>
              <p:cNvSpPr>
                <a:spLocks/>
              </p:cNvSpPr>
              <p:nvPr/>
            </p:nvSpPr>
            <p:spPr bwMode="auto">
              <a:xfrm>
                <a:off x="4953" y="3785"/>
                <a:ext cx="38" cy="20"/>
              </a:xfrm>
              <a:custGeom>
                <a:avLst/>
                <a:gdLst>
                  <a:gd name="T0" fmla="*/ 19 w 38"/>
                  <a:gd name="T1" fmla="*/ 20 h 20"/>
                  <a:gd name="T2" fmla="*/ 23 w 38"/>
                  <a:gd name="T3" fmla="*/ 20 h 20"/>
                  <a:gd name="T4" fmla="*/ 27 w 38"/>
                  <a:gd name="T5" fmla="*/ 20 h 20"/>
                  <a:gd name="T6" fmla="*/ 30 w 38"/>
                  <a:gd name="T7" fmla="*/ 19 h 20"/>
                  <a:gd name="T8" fmla="*/ 33 w 38"/>
                  <a:gd name="T9" fmla="*/ 17 h 20"/>
                  <a:gd name="T10" fmla="*/ 35 w 38"/>
                  <a:gd name="T11" fmla="*/ 16 h 20"/>
                  <a:gd name="T12" fmla="*/ 37 w 38"/>
                  <a:gd name="T13" fmla="*/ 14 h 20"/>
                  <a:gd name="T14" fmla="*/ 37 w 38"/>
                  <a:gd name="T15" fmla="*/ 12 h 20"/>
                  <a:gd name="T16" fmla="*/ 38 w 38"/>
                  <a:gd name="T17" fmla="*/ 10 h 20"/>
                  <a:gd name="T18" fmla="*/ 37 w 38"/>
                  <a:gd name="T19" fmla="*/ 8 h 20"/>
                  <a:gd name="T20" fmla="*/ 37 w 38"/>
                  <a:gd name="T21" fmla="*/ 6 h 20"/>
                  <a:gd name="T22" fmla="*/ 35 w 38"/>
                  <a:gd name="T23" fmla="*/ 4 h 20"/>
                  <a:gd name="T24" fmla="*/ 33 w 38"/>
                  <a:gd name="T25" fmla="*/ 2 h 20"/>
                  <a:gd name="T26" fmla="*/ 30 w 38"/>
                  <a:gd name="T27" fmla="*/ 1 h 20"/>
                  <a:gd name="T28" fmla="*/ 27 w 38"/>
                  <a:gd name="T29" fmla="*/ 0 h 20"/>
                  <a:gd name="T30" fmla="*/ 23 w 38"/>
                  <a:gd name="T31" fmla="*/ 0 h 20"/>
                  <a:gd name="T32" fmla="*/ 19 w 38"/>
                  <a:gd name="T33" fmla="*/ 0 h 20"/>
                  <a:gd name="T34" fmla="*/ 15 w 38"/>
                  <a:gd name="T35" fmla="*/ 0 h 20"/>
                  <a:gd name="T36" fmla="*/ 12 w 38"/>
                  <a:gd name="T37" fmla="*/ 0 h 20"/>
                  <a:gd name="T38" fmla="*/ 9 w 38"/>
                  <a:gd name="T39" fmla="*/ 1 h 20"/>
                  <a:gd name="T40" fmla="*/ 6 w 38"/>
                  <a:gd name="T41" fmla="*/ 2 h 20"/>
                  <a:gd name="T42" fmla="*/ 3 w 38"/>
                  <a:gd name="T43" fmla="*/ 4 h 20"/>
                  <a:gd name="T44" fmla="*/ 2 w 38"/>
                  <a:gd name="T45" fmla="*/ 6 h 20"/>
                  <a:gd name="T46" fmla="*/ 0 w 38"/>
                  <a:gd name="T47" fmla="*/ 8 h 20"/>
                  <a:gd name="T48" fmla="*/ 0 w 38"/>
                  <a:gd name="T49" fmla="*/ 10 h 20"/>
                  <a:gd name="T50" fmla="*/ 0 w 38"/>
                  <a:gd name="T51" fmla="*/ 12 h 20"/>
                  <a:gd name="T52" fmla="*/ 2 w 38"/>
                  <a:gd name="T53" fmla="*/ 14 h 20"/>
                  <a:gd name="T54" fmla="*/ 3 w 38"/>
                  <a:gd name="T55" fmla="*/ 16 h 20"/>
                  <a:gd name="T56" fmla="*/ 6 w 38"/>
                  <a:gd name="T57" fmla="*/ 17 h 20"/>
                  <a:gd name="T58" fmla="*/ 9 w 38"/>
                  <a:gd name="T59" fmla="*/ 19 h 20"/>
                  <a:gd name="T60" fmla="*/ 12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3" y="17"/>
                    </a:lnTo>
                    <a:lnTo>
                      <a:pt x="35" y="16"/>
                    </a:lnTo>
                    <a:lnTo>
                      <a:pt x="37" y="14"/>
                    </a:lnTo>
                    <a:lnTo>
                      <a:pt x="37" y="12"/>
                    </a:lnTo>
                    <a:lnTo>
                      <a:pt x="38" y="10"/>
                    </a:lnTo>
                    <a:lnTo>
                      <a:pt x="37" y="8"/>
                    </a:lnTo>
                    <a:lnTo>
                      <a:pt x="37" y="6"/>
                    </a:lnTo>
                    <a:lnTo>
                      <a:pt x="35" y="4"/>
                    </a:lnTo>
                    <a:lnTo>
                      <a:pt x="33" y="2"/>
                    </a:lnTo>
                    <a:lnTo>
                      <a:pt x="30" y="1"/>
                    </a:lnTo>
                    <a:lnTo>
                      <a:pt x="27" y="0"/>
                    </a:lnTo>
                    <a:lnTo>
                      <a:pt x="23" y="0"/>
                    </a:lnTo>
                    <a:lnTo>
                      <a:pt x="19" y="0"/>
                    </a:lnTo>
                    <a:lnTo>
                      <a:pt x="15" y="0"/>
                    </a:lnTo>
                    <a:lnTo>
                      <a:pt x="12" y="0"/>
                    </a:lnTo>
                    <a:lnTo>
                      <a:pt x="9" y="1"/>
                    </a:lnTo>
                    <a:lnTo>
                      <a:pt x="6" y="2"/>
                    </a:lnTo>
                    <a:lnTo>
                      <a:pt x="3" y="4"/>
                    </a:lnTo>
                    <a:lnTo>
                      <a:pt x="2" y="6"/>
                    </a:lnTo>
                    <a:lnTo>
                      <a:pt x="0" y="8"/>
                    </a:lnTo>
                    <a:lnTo>
                      <a:pt x="0" y="10"/>
                    </a:lnTo>
                    <a:lnTo>
                      <a:pt x="0" y="12"/>
                    </a:lnTo>
                    <a:lnTo>
                      <a:pt x="2" y="14"/>
                    </a:lnTo>
                    <a:lnTo>
                      <a:pt x="3" y="16"/>
                    </a:lnTo>
                    <a:lnTo>
                      <a:pt x="6" y="17"/>
                    </a:lnTo>
                    <a:lnTo>
                      <a:pt x="9" y="19"/>
                    </a:lnTo>
                    <a:lnTo>
                      <a:pt x="12"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22" name="196200 Forma"/>
              <p:cNvSpPr>
                <a:spLocks/>
              </p:cNvSpPr>
              <p:nvPr/>
            </p:nvSpPr>
            <p:spPr bwMode="auto">
              <a:xfrm>
                <a:off x="5012" y="3767"/>
                <a:ext cx="38" cy="21"/>
              </a:xfrm>
              <a:custGeom>
                <a:avLst/>
                <a:gdLst>
                  <a:gd name="T0" fmla="*/ 19 w 38"/>
                  <a:gd name="T1" fmla="*/ 21 h 21"/>
                  <a:gd name="T2" fmla="*/ 23 w 38"/>
                  <a:gd name="T3" fmla="*/ 21 h 21"/>
                  <a:gd name="T4" fmla="*/ 26 w 38"/>
                  <a:gd name="T5" fmla="*/ 20 h 21"/>
                  <a:gd name="T6" fmla="*/ 30 w 38"/>
                  <a:gd name="T7" fmla="*/ 19 h 21"/>
                  <a:gd name="T8" fmla="*/ 33 w 38"/>
                  <a:gd name="T9" fmla="*/ 18 h 21"/>
                  <a:gd name="T10" fmla="*/ 35 w 38"/>
                  <a:gd name="T11" fmla="*/ 16 h 21"/>
                  <a:gd name="T12" fmla="*/ 37 w 38"/>
                  <a:gd name="T13" fmla="*/ 15 h 21"/>
                  <a:gd name="T14" fmla="*/ 38 w 38"/>
                  <a:gd name="T15" fmla="*/ 13 h 21"/>
                  <a:gd name="T16" fmla="*/ 38 w 38"/>
                  <a:gd name="T17" fmla="*/ 11 h 21"/>
                  <a:gd name="T18" fmla="*/ 38 w 38"/>
                  <a:gd name="T19" fmla="*/ 8 h 21"/>
                  <a:gd name="T20" fmla="*/ 37 w 38"/>
                  <a:gd name="T21" fmla="*/ 7 h 21"/>
                  <a:gd name="T22" fmla="*/ 35 w 38"/>
                  <a:gd name="T23" fmla="*/ 5 h 21"/>
                  <a:gd name="T24" fmla="*/ 33 w 38"/>
                  <a:gd name="T25" fmla="*/ 3 h 21"/>
                  <a:gd name="T26" fmla="*/ 30 w 38"/>
                  <a:gd name="T27" fmla="*/ 2 h 21"/>
                  <a:gd name="T28" fmla="*/ 26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7 h 21"/>
                  <a:gd name="T46" fmla="*/ 1 w 38"/>
                  <a:gd name="T47" fmla="*/ 8 h 21"/>
                  <a:gd name="T48" fmla="*/ 0 w 38"/>
                  <a:gd name="T49" fmla="*/ 11 h 21"/>
                  <a:gd name="T50" fmla="*/ 1 w 38"/>
                  <a:gd name="T51" fmla="*/ 13 h 21"/>
                  <a:gd name="T52" fmla="*/ 1 w 38"/>
                  <a:gd name="T53" fmla="*/ 15 h 21"/>
                  <a:gd name="T54" fmla="*/ 3 w 38"/>
                  <a:gd name="T55" fmla="*/ 16 h 21"/>
                  <a:gd name="T56" fmla="*/ 5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6" y="20"/>
                    </a:lnTo>
                    <a:lnTo>
                      <a:pt x="30" y="19"/>
                    </a:lnTo>
                    <a:lnTo>
                      <a:pt x="33" y="18"/>
                    </a:lnTo>
                    <a:lnTo>
                      <a:pt x="35" y="16"/>
                    </a:lnTo>
                    <a:lnTo>
                      <a:pt x="37" y="15"/>
                    </a:lnTo>
                    <a:lnTo>
                      <a:pt x="38" y="13"/>
                    </a:lnTo>
                    <a:lnTo>
                      <a:pt x="38" y="11"/>
                    </a:lnTo>
                    <a:lnTo>
                      <a:pt x="38" y="8"/>
                    </a:lnTo>
                    <a:lnTo>
                      <a:pt x="37" y="7"/>
                    </a:lnTo>
                    <a:lnTo>
                      <a:pt x="35" y="5"/>
                    </a:lnTo>
                    <a:lnTo>
                      <a:pt x="33" y="3"/>
                    </a:lnTo>
                    <a:lnTo>
                      <a:pt x="30" y="2"/>
                    </a:lnTo>
                    <a:lnTo>
                      <a:pt x="26" y="1"/>
                    </a:lnTo>
                    <a:lnTo>
                      <a:pt x="23" y="0"/>
                    </a:lnTo>
                    <a:lnTo>
                      <a:pt x="19" y="0"/>
                    </a:lnTo>
                    <a:lnTo>
                      <a:pt x="15" y="0"/>
                    </a:lnTo>
                    <a:lnTo>
                      <a:pt x="11" y="1"/>
                    </a:lnTo>
                    <a:lnTo>
                      <a:pt x="8" y="2"/>
                    </a:lnTo>
                    <a:lnTo>
                      <a:pt x="5" y="3"/>
                    </a:lnTo>
                    <a:lnTo>
                      <a:pt x="3" y="5"/>
                    </a:lnTo>
                    <a:lnTo>
                      <a:pt x="1" y="7"/>
                    </a:lnTo>
                    <a:lnTo>
                      <a:pt x="1" y="8"/>
                    </a:lnTo>
                    <a:lnTo>
                      <a:pt x="0" y="11"/>
                    </a:lnTo>
                    <a:lnTo>
                      <a:pt x="1" y="13"/>
                    </a:lnTo>
                    <a:lnTo>
                      <a:pt x="1" y="15"/>
                    </a:lnTo>
                    <a:lnTo>
                      <a:pt x="3" y="16"/>
                    </a:lnTo>
                    <a:lnTo>
                      <a:pt x="5"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23" name="196201 Forma"/>
              <p:cNvSpPr>
                <a:spLocks/>
              </p:cNvSpPr>
              <p:nvPr/>
            </p:nvSpPr>
            <p:spPr bwMode="auto">
              <a:xfrm>
                <a:off x="5071" y="3751"/>
                <a:ext cx="38" cy="20"/>
              </a:xfrm>
              <a:custGeom>
                <a:avLst/>
                <a:gdLst>
                  <a:gd name="T0" fmla="*/ 19 w 38"/>
                  <a:gd name="T1" fmla="*/ 20 h 20"/>
                  <a:gd name="T2" fmla="*/ 23 w 38"/>
                  <a:gd name="T3" fmla="*/ 20 h 20"/>
                  <a:gd name="T4" fmla="*/ 27 w 38"/>
                  <a:gd name="T5" fmla="*/ 20 h 20"/>
                  <a:gd name="T6" fmla="*/ 30 w 38"/>
                  <a:gd name="T7" fmla="*/ 19 h 20"/>
                  <a:gd name="T8" fmla="*/ 32 w 38"/>
                  <a:gd name="T9" fmla="*/ 17 h 20"/>
                  <a:gd name="T10" fmla="*/ 35 w 38"/>
                  <a:gd name="T11" fmla="*/ 16 h 20"/>
                  <a:gd name="T12" fmla="*/ 37 w 38"/>
                  <a:gd name="T13" fmla="*/ 14 h 20"/>
                  <a:gd name="T14" fmla="*/ 38 w 38"/>
                  <a:gd name="T15" fmla="*/ 12 h 20"/>
                  <a:gd name="T16" fmla="*/ 38 w 38"/>
                  <a:gd name="T17" fmla="*/ 10 h 20"/>
                  <a:gd name="T18" fmla="*/ 38 w 38"/>
                  <a:gd name="T19" fmla="*/ 8 h 20"/>
                  <a:gd name="T20" fmla="*/ 37 w 38"/>
                  <a:gd name="T21" fmla="*/ 6 h 20"/>
                  <a:gd name="T22" fmla="*/ 35 w 38"/>
                  <a:gd name="T23" fmla="*/ 4 h 20"/>
                  <a:gd name="T24" fmla="*/ 32 w 38"/>
                  <a:gd name="T25" fmla="*/ 2 h 20"/>
                  <a:gd name="T26" fmla="*/ 30 w 38"/>
                  <a:gd name="T27" fmla="*/ 1 h 20"/>
                  <a:gd name="T28" fmla="*/ 27 w 38"/>
                  <a:gd name="T29" fmla="*/ 0 h 20"/>
                  <a:gd name="T30" fmla="*/ 23 w 38"/>
                  <a:gd name="T31" fmla="*/ 0 h 20"/>
                  <a:gd name="T32" fmla="*/ 19 w 38"/>
                  <a:gd name="T33" fmla="*/ 0 h 20"/>
                  <a:gd name="T34" fmla="*/ 15 w 38"/>
                  <a:gd name="T35" fmla="*/ 0 h 20"/>
                  <a:gd name="T36" fmla="*/ 11 w 38"/>
                  <a:gd name="T37" fmla="*/ 0 h 20"/>
                  <a:gd name="T38" fmla="*/ 8 w 38"/>
                  <a:gd name="T39" fmla="*/ 1 h 20"/>
                  <a:gd name="T40" fmla="*/ 5 w 38"/>
                  <a:gd name="T41" fmla="*/ 2 h 20"/>
                  <a:gd name="T42" fmla="*/ 3 w 38"/>
                  <a:gd name="T43" fmla="*/ 4 h 20"/>
                  <a:gd name="T44" fmla="*/ 1 w 38"/>
                  <a:gd name="T45" fmla="*/ 6 h 20"/>
                  <a:gd name="T46" fmla="*/ 1 w 38"/>
                  <a:gd name="T47" fmla="*/ 8 h 20"/>
                  <a:gd name="T48" fmla="*/ 0 w 38"/>
                  <a:gd name="T49" fmla="*/ 10 h 20"/>
                  <a:gd name="T50" fmla="*/ 1 w 38"/>
                  <a:gd name="T51" fmla="*/ 12 h 20"/>
                  <a:gd name="T52" fmla="*/ 1 w 38"/>
                  <a:gd name="T53" fmla="*/ 14 h 20"/>
                  <a:gd name="T54" fmla="*/ 3 w 38"/>
                  <a:gd name="T55" fmla="*/ 16 h 20"/>
                  <a:gd name="T56" fmla="*/ 5 w 38"/>
                  <a:gd name="T57" fmla="*/ 17 h 20"/>
                  <a:gd name="T58" fmla="*/ 8 w 38"/>
                  <a:gd name="T59" fmla="*/ 19 h 20"/>
                  <a:gd name="T60" fmla="*/ 11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2" y="17"/>
                    </a:lnTo>
                    <a:lnTo>
                      <a:pt x="35" y="16"/>
                    </a:lnTo>
                    <a:lnTo>
                      <a:pt x="37" y="14"/>
                    </a:lnTo>
                    <a:lnTo>
                      <a:pt x="38" y="12"/>
                    </a:lnTo>
                    <a:lnTo>
                      <a:pt x="38" y="10"/>
                    </a:lnTo>
                    <a:lnTo>
                      <a:pt x="38" y="8"/>
                    </a:lnTo>
                    <a:lnTo>
                      <a:pt x="37" y="6"/>
                    </a:lnTo>
                    <a:lnTo>
                      <a:pt x="35" y="4"/>
                    </a:lnTo>
                    <a:lnTo>
                      <a:pt x="32" y="2"/>
                    </a:lnTo>
                    <a:lnTo>
                      <a:pt x="30" y="1"/>
                    </a:lnTo>
                    <a:lnTo>
                      <a:pt x="27" y="0"/>
                    </a:lnTo>
                    <a:lnTo>
                      <a:pt x="23" y="0"/>
                    </a:lnTo>
                    <a:lnTo>
                      <a:pt x="19" y="0"/>
                    </a:lnTo>
                    <a:lnTo>
                      <a:pt x="15" y="0"/>
                    </a:lnTo>
                    <a:lnTo>
                      <a:pt x="11" y="0"/>
                    </a:lnTo>
                    <a:lnTo>
                      <a:pt x="8" y="1"/>
                    </a:lnTo>
                    <a:lnTo>
                      <a:pt x="5" y="2"/>
                    </a:lnTo>
                    <a:lnTo>
                      <a:pt x="3" y="4"/>
                    </a:lnTo>
                    <a:lnTo>
                      <a:pt x="1" y="6"/>
                    </a:lnTo>
                    <a:lnTo>
                      <a:pt x="1" y="8"/>
                    </a:lnTo>
                    <a:lnTo>
                      <a:pt x="0" y="10"/>
                    </a:lnTo>
                    <a:lnTo>
                      <a:pt x="1" y="12"/>
                    </a:lnTo>
                    <a:lnTo>
                      <a:pt x="1" y="14"/>
                    </a:lnTo>
                    <a:lnTo>
                      <a:pt x="3" y="16"/>
                    </a:lnTo>
                    <a:lnTo>
                      <a:pt x="5" y="17"/>
                    </a:lnTo>
                    <a:lnTo>
                      <a:pt x="8" y="19"/>
                    </a:lnTo>
                    <a:lnTo>
                      <a:pt x="11"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24" name="196202 Forma"/>
              <p:cNvSpPr>
                <a:spLocks/>
              </p:cNvSpPr>
              <p:nvPr/>
            </p:nvSpPr>
            <p:spPr bwMode="auto">
              <a:xfrm>
                <a:off x="5130" y="3733"/>
                <a:ext cx="38" cy="21"/>
              </a:xfrm>
              <a:custGeom>
                <a:avLst/>
                <a:gdLst>
                  <a:gd name="T0" fmla="*/ 19 w 38"/>
                  <a:gd name="T1" fmla="*/ 21 h 21"/>
                  <a:gd name="T2" fmla="*/ 23 w 38"/>
                  <a:gd name="T3" fmla="*/ 21 h 21"/>
                  <a:gd name="T4" fmla="*/ 27 w 38"/>
                  <a:gd name="T5" fmla="*/ 20 h 21"/>
                  <a:gd name="T6" fmla="*/ 30 w 38"/>
                  <a:gd name="T7" fmla="*/ 19 h 21"/>
                  <a:gd name="T8" fmla="*/ 33 w 38"/>
                  <a:gd name="T9" fmla="*/ 18 h 21"/>
                  <a:gd name="T10" fmla="*/ 35 w 38"/>
                  <a:gd name="T11" fmla="*/ 16 h 21"/>
                  <a:gd name="T12" fmla="*/ 37 w 38"/>
                  <a:gd name="T13" fmla="*/ 15 h 21"/>
                  <a:gd name="T14" fmla="*/ 38 w 38"/>
                  <a:gd name="T15" fmla="*/ 13 h 21"/>
                  <a:gd name="T16" fmla="*/ 38 w 38"/>
                  <a:gd name="T17" fmla="*/ 11 h 21"/>
                  <a:gd name="T18" fmla="*/ 38 w 38"/>
                  <a:gd name="T19" fmla="*/ 8 h 21"/>
                  <a:gd name="T20" fmla="*/ 37 w 38"/>
                  <a:gd name="T21" fmla="*/ 7 h 21"/>
                  <a:gd name="T22" fmla="*/ 35 w 38"/>
                  <a:gd name="T23" fmla="*/ 5 h 21"/>
                  <a:gd name="T24" fmla="*/ 33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2 w 38"/>
                  <a:gd name="T37" fmla="*/ 1 h 21"/>
                  <a:gd name="T38" fmla="*/ 9 w 38"/>
                  <a:gd name="T39" fmla="*/ 2 h 21"/>
                  <a:gd name="T40" fmla="*/ 6 w 38"/>
                  <a:gd name="T41" fmla="*/ 3 h 21"/>
                  <a:gd name="T42" fmla="*/ 3 w 38"/>
                  <a:gd name="T43" fmla="*/ 5 h 21"/>
                  <a:gd name="T44" fmla="*/ 2 w 38"/>
                  <a:gd name="T45" fmla="*/ 7 h 21"/>
                  <a:gd name="T46" fmla="*/ 0 w 38"/>
                  <a:gd name="T47" fmla="*/ 8 h 21"/>
                  <a:gd name="T48" fmla="*/ 0 w 38"/>
                  <a:gd name="T49" fmla="*/ 11 h 21"/>
                  <a:gd name="T50" fmla="*/ 0 w 38"/>
                  <a:gd name="T51" fmla="*/ 13 h 21"/>
                  <a:gd name="T52" fmla="*/ 2 w 38"/>
                  <a:gd name="T53" fmla="*/ 15 h 21"/>
                  <a:gd name="T54" fmla="*/ 3 w 38"/>
                  <a:gd name="T55" fmla="*/ 16 h 21"/>
                  <a:gd name="T56" fmla="*/ 6 w 38"/>
                  <a:gd name="T57" fmla="*/ 18 h 21"/>
                  <a:gd name="T58" fmla="*/ 9 w 38"/>
                  <a:gd name="T59" fmla="*/ 19 h 21"/>
                  <a:gd name="T60" fmla="*/ 12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30" y="19"/>
                    </a:lnTo>
                    <a:lnTo>
                      <a:pt x="33" y="18"/>
                    </a:lnTo>
                    <a:lnTo>
                      <a:pt x="35" y="16"/>
                    </a:lnTo>
                    <a:lnTo>
                      <a:pt x="37" y="15"/>
                    </a:lnTo>
                    <a:lnTo>
                      <a:pt x="38" y="13"/>
                    </a:lnTo>
                    <a:lnTo>
                      <a:pt x="38" y="11"/>
                    </a:lnTo>
                    <a:lnTo>
                      <a:pt x="38" y="8"/>
                    </a:lnTo>
                    <a:lnTo>
                      <a:pt x="37" y="7"/>
                    </a:lnTo>
                    <a:lnTo>
                      <a:pt x="35" y="5"/>
                    </a:lnTo>
                    <a:lnTo>
                      <a:pt x="33" y="3"/>
                    </a:lnTo>
                    <a:lnTo>
                      <a:pt x="30" y="2"/>
                    </a:lnTo>
                    <a:lnTo>
                      <a:pt x="27" y="1"/>
                    </a:lnTo>
                    <a:lnTo>
                      <a:pt x="23" y="0"/>
                    </a:lnTo>
                    <a:lnTo>
                      <a:pt x="19" y="0"/>
                    </a:lnTo>
                    <a:lnTo>
                      <a:pt x="15" y="0"/>
                    </a:lnTo>
                    <a:lnTo>
                      <a:pt x="12" y="1"/>
                    </a:lnTo>
                    <a:lnTo>
                      <a:pt x="9" y="2"/>
                    </a:lnTo>
                    <a:lnTo>
                      <a:pt x="6" y="3"/>
                    </a:lnTo>
                    <a:lnTo>
                      <a:pt x="3" y="5"/>
                    </a:lnTo>
                    <a:lnTo>
                      <a:pt x="2" y="7"/>
                    </a:lnTo>
                    <a:lnTo>
                      <a:pt x="0" y="8"/>
                    </a:lnTo>
                    <a:lnTo>
                      <a:pt x="0" y="11"/>
                    </a:lnTo>
                    <a:lnTo>
                      <a:pt x="0" y="13"/>
                    </a:lnTo>
                    <a:lnTo>
                      <a:pt x="2" y="15"/>
                    </a:lnTo>
                    <a:lnTo>
                      <a:pt x="3" y="16"/>
                    </a:lnTo>
                    <a:lnTo>
                      <a:pt x="6" y="18"/>
                    </a:lnTo>
                    <a:lnTo>
                      <a:pt x="9" y="19"/>
                    </a:lnTo>
                    <a:lnTo>
                      <a:pt x="12" y="20"/>
                    </a:lnTo>
                    <a:lnTo>
                      <a:pt x="15" y="21"/>
                    </a:lnTo>
                    <a:lnTo>
                      <a:pt x="19" y="21"/>
                    </a:lnTo>
                    <a:close/>
                  </a:path>
                </a:pathLst>
              </a:custGeom>
              <a:solidFill>
                <a:srgbClr val="00007F"/>
              </a:solidFill>
              <a:ln w="9525">
                <a:noFill/>
                <a:miter lim="800000"/>
                <a:headEnd/>
                <a:tailEnd/>
              </a:ln>
            </p:spPr>
            <p:txBody>
              <a:bodyPr/>
              <a:lstStyle/>
              <a:p>
                <a:endParaRPr lang="es-MX"/>
              </a:p>
            </p:txBody>
          </p:sp>
        </p:grpSp>
        <p:sp>
          <p:nvSpPr>
            <p:cNvPr id="219182" name="Text Box 81"/>
            <p:cNvSpPr txBox="1">
              <a:spLocks noChangeArrowheads="1"/>
            </p:cNvSpPr>
            <p:nvPr/>
          </p:nvSpPr>
          <p:spPr bwMode="auto">
            <a:xfrm>
              <a:off x="1746" y="1325"/>
              <a:ext cx="952" cy="674"/>
            </a:xfrm>
            <a:prstGeom prst="rect">
              <a:avLst/>
            </a:prstGeom>
            <a:noFill/>
            <a:ln w="9525">
              <a:noFill/>
              <a:miter lim="800000"/>
              <a:headEnd/>
              <a:tailEnd/>
            </a:ln>
          </p:spPr>
          <p:txBody>
            <a:bodyPr>
              <a:spAutoFit/>
            </a:bodyPr>
            <a:lstStyle/>
            <a:p>
              <a:pPr algn="ctr"/>
              <a:r>
                <a:rPr lang="es-MX" sz="1600" b="1"/>
                <a:t>Gestiona a través de sistema INFOMEX</a:t>
              </a:r>
              <a:endParaRPr lang="es-ES" sz="1600" b="1"/>
            </a:p>
          </p:txBody>
        </p:sp>
        <p:sp>
          <p:nvSpPr>
            <p:cNvPr id="219183" name="Text Box 84"/>
            <p:cNvSpPr txBox="1">
              <a:spLocks noChangeArrowheads="1"/>
            </p:cNvSpPr>
            <p:nvPr/>
          </p:nvSpPr>
          <p:spPr bwMode="auto">
            <a:xfrm>
              <a:off x="1701" y="2931"/>
              <a:ext cx="1134" cy="982"/>
            </a:xfrm>
            <a:prstGeom prst="rect">
              <a:avLst/>
            </a:prstGeom>
            <a:noFill/>
            <a:ln w="9525">
              <a:noFill/>
              <a:miter lim="800000"/>
              <a:headEnd/>
              <a:tailEnd/>
            </a:ln>
          </p:spPr>
          <p:txBody>
            <a:bodyPr>
              <a:spAutoFit/>
            </a:bodyPr>
            <a:lstStyle/>
            <a:p>
              <a:pPr algn="ctr"/>
              <a:r>
                <a:rPr lang="es-MX" sz="1600" b="1"/>
                <a:t>Turna a unidades administrativas competentes para contar con la información</a:t>
              </a:r>
              <a:endParaRPr lang="es-ES" sz="1600" b="1"/>
            </a:p>
          </p:txBody>
        </p:sp>
      </p:grpSp>
      <p:sp>
        <p:nvSpPr>
          <p:cNvPr id="219144" name="Text Box 87"/>
          <p:cNvSpPr txBox="1">
            <a:spLocks noChangeArrowheads="1"/>
          </p:cNvSpPr>
          <p:nvPr/>
        </p:nvSpPr>
        <p:spPr bwMode="auto">
          <a:xfrm>
            <a:off x="1071563" y="1495425"/>
            <a:ext cx="1531937" cy="641350"/>
          </a:xfrm>
          <a:prstGeom prst="rect">
            <a:avLst/>
          </a:prstGeom>
          <a:noFill/>
          <a:ln w="9525">
            <a:noFill/>
            <a:miter lim="800000"/>
            <a:headEnd/>
            <a:tailEnd/>
          </a:ln>
        </p:spPr>
        <p:txBody>
          <a:bodyPr>
            <a:spAutoFit/>
          </a:bodyPr>
          <a:lstStyle/>
          <a:p>
            <a:pPr algn="ctr"/>
            <a:r>
              <a:rPr lang="es-MX" b="1"/>
              <a:t>¿Solicitud es clara?</a:t>
            </a:r>
            <a:endParaRPr lang="es-ES" b="1"/>
          </a:p>
        </p:txBody>
      </p:sp>
      <p:sp>
        <p:nvSpPr>
          <p:cNvPr id="219145" name="Text Box 88"/>
          <p:cNvSpPr txBox="1">
            <a:spLocks noChangeArrowheads="1"/>
          </p:cNvSpPr>
          <p:nvPr/>
        </p:nvSpPr>
        <p:spPr bwMode="auto">
          <a:xfrm>
            <a:off x="2224088" y="2551113"/>
            <a:ext cx="376237" cy="336550"/>
          </a:xfrm>
          <a:prstGeom prst="rect">
            <a:avLst/>
          </a:prstGeom>
          <a:solidFill>
            <a:srgbClr val="171759"/>
          </a:solidFill>
          <a:ln w="9525">
            <a:noFill/>
            <a:miter lim="800000"/>
            <a:headEnd/>
            <a:tailEnd/>
          </a:ln>
        </p:spPr>
        <p:txBody>
          <a:bodyPr wrap="none">
            <a:spAutoFit/>
          </a:bodyPr>
          <a:lstStyle/>
          <a:p>
            <a:r>
              <a:rPr lang="es-MX" sz="1600" b="1">
                <a:solidFill>
                  <a:schemeClr val="bg1"/>
                </a:solidFill>
              </a:rPr>
              <a:t>Sí</a:t>
            </a:r>
            <a:endParaRPr lang="es-ES" sz="1600" b="1">
              <a:solidFill>
                <a:schemeClr val="bg1"/>
              </a:solidFill>
            </a:endParaRPr>
          </a:p>
        </p:txBody>
      </p:sp>
      <p:sp>
        <p:nvSpPr>
          <p:cNvPr id="219146" name="Text Box 89"/>
          <p:cNvSpPr txBox="1">
            <a:spLocks noChangeArrowheads="1"/>
          </p:cNvSpPr>
          <p:nvPr/>
        </p:nvSpPr>
        <p:spPr bwMode="auto">
          <a:xfrm>
            <a:off x="1100138" y="2525713"/>
            <a:ext cx="454025" cy="336550"/>
          </a:xfrm>
          <a:prstGeom prst="rect">
            <a:avLst/>
          </a:prstGeom>
          <a:noFill/>
          <a:ln w="9525">
            <a:noFill/>
            <a:miter lim="800000"/>
            <a:headEnd/>
            <a:tailEnd/>
          </a:ln>
        </p:spPr>
        <p:txBody>
          <a:bodyPr wrap="none">
            <a:spAutoFit/>
          </a:bodyPr>
          <a:lstStyle/>
          <a:p>
            <a:pPr algn="ctr"/>
            <a:r>
              <a:rPr lang="es-MX" sz="1600" b="1"/>
              <a:t>No</a:t>
            </a:r>
            <a:endParaRPr lang="es-ES" sz="1600" b="1"/>
          </a:p>
        </p:txBody>
      </p:sp>
      <p:sp>
        <p:nvSpPr>
          <p:cNvPr id="219147" name="Text Box 90"/>
          <p:cNvSpPr txBox="1">
            <a:spLocks noChangeArrowheads="1"/>
          </p:cNvSpPr>
          <p:nvPr/>
        </p:nvSpPr>
        <p:spPr bwMode="auto">
          <a:xfrm>
            <a:off x="714375" y="3101975"/>
            <a:ext cx="1277938" cy="336550"/>
          </a:xfrm>
          <a:prstGeom prst="rect">
            <a:avLst/>
          </a:prstGeom>
          <a:noFill/>
          <a:ln w="9525">
            <a:noFill/>
            <a:miter lim="800000"/>
            <a:headEnd/>
            <a:tailEnd/>
          </a:ln>
        </p:spPr>
        <p:txBody>
          <a:bodyPr wrap="none">
            <a:spAutoFit/>
          </a:bodyPr>
          <a:lstStyle/>
          <a:p>
            <a:r>
              <a:rPr lang="es-MX" sz="1600" b="1"/>
              <a:t>Prevención</a:t>
            </a:r>
            <a:endParaRPr lang="es-ES" sz="1600" b="1"/>
          </a:p>
        </p:txBody>
      </p:sp>
      <p:sp>
        <p:nvSpPr>
          <p:cNvPr id="219148" name="Line 92"/>
          <p:cNvSpPr>
            <a:spLocks noChangeShapeType="1"/>
          </p:cNvSpPr>
          <p:nvPr/>
        </p:nvSpPr>
        <p:spPr bwMode="auto">
          <a:xfrm flipH="1">
            <a:off x="1287463" y="2070100"/>
            <a:ext cx="576262" cy="433388"/>
          </a:xfrm>
          <a:prstGeom prst="line">
            <a:avLst/>
          </a:prstGeom>
          <a:noFill/>
          <a:ln w="38100">
            <a:solidFill>
              <a:srgbClr val="0000FF"/>
            </a:solidFill>
            <a:round/>
            <a:headEnd/>
            <a:tailEnd type="triangle" w="med" len="med"/>
          </a:ln>
        </p:spPr>
        <p:txBody>
          <a:bodyPr/>
          <a:lstStyle/>
          <a:p>
            <a:endParaRPr lang="es-MX"/>
          </a:p>
        </p:txBody>
      </p:sp>
      <p:sp>
        <p:nvSpPr>
          <p:cNvPr id="219149" name="Line 93"/>
          <p:cNvSpPr>
            <a:spLocks noChangeShapeType="1"/>
          </p:cNvSpPr>
          <p:nvPr/>
        </p:nvSpPr>
        <p:spPr bwMode="auto">
          <a:xfrm>
            <a:off x="1863725" y="2070100"/>
            <a:ext cx="647700" cy="433388"/>
          </a:xfrm>
          <a:prstGeom prst="line">
            <a:avLst/>
          </a:prstGeom>
          <a:noFill/>
          <a:ln w="38100">
            <a:solidFill>
              <a:srgbClr val="0000FF"/>
            </a:solidFill>
            <a:round/>
            <a:headEnd/>
            <a:tailEnd type="triangle" w="med" len="med"/>
          </a:ln>
        </p:spPr>
        <p:txBody>
          <a:bodyPr/>
          <a:lstStyle/>
          <a:p>
            <a:endParaRPr lang="es-MX"/>
          </a:p>
        </p:txBody>
      </p:sp>
      <p:sp>
        <p:nvSpPr>
          <p:cNvPr id="219150" name="Text Box 94"/>
          <p:cNvSpPr txBox="1">
            <a:spLocks noChangeArrowheads="1"/>
          </p:cNvSpPr>
          <p:nvPr/>
        </p:nvSpPr>
        <p:spPr bwMode="auto">
          <a:xfrm>
            <a:off x="1535113" y="2166938"/>
            <a:ext cx="760412" cy="336550"/>
          </a:xfrm>
          <a:prstGeom prst="rect">
            <a:avLst/>
          </a:prstGeom>
          <a:noFill/>
          <a:ln w="9525">
            <a:noFill/>
            <a:miter lim="800000"/>
            <a:headEnd/>
            <a:tailEnd/>
          </a:ln>
        </p:spPr>
        <p:txBody>
          <a:bodyPr wrap="none">
            <a:spAutoFit/>
          </a:bodyPr>
          <a:lstStyle/>
          <a:p>
            <a:r>
              <a:rPr lang="es-MX" sz="1600" b="1" dirty="0">
                <a:solidFill>
                  <a:srgbClr val="CC3300"/>
                </a:solidFill>
              </a:rPr>
              <a:t>5 días</a:t>
            </a:r>
            <a:endParaRPr lang="es-ES" sz="1600" b="1" dirty="0">
              <a:solidFill>
                <a:srgbClr val="CC3300"/>
              </a:solidFill>
            </a:endParaRPr>
          </a:p>
        </p:txBody>
      </p:sp>
      <p:sp>
        <p:nvSpPr>
          <p:cNvPr id="219151" name="Text Box 95"/>
          <p:cNvSpPr txBox="1">
            <a:spLocks noChangeArrowheads="1"/>
          </p:cNvSpPr>
          <p:nvPr/>
        </p:nvSpPr>
        <p:spPr bwMode="auto">
          <a:xfrm>
            <a:off x="785813" y="3841750"/>
            <a:ext cx="1244600" cy="825500"/>
          </a:xfrm>
          <a:prstGeom prst="rect">
            <a:avLst/>
          </a:prstGeom>
          <a:noFill/>
          <a:ln w="9525">
            <a:noFill/>
            <a:miter lim="800000"/>
            <a:headEnd/>
            <a:tailEnd/>
          </a:ln>
        </p:spPr>
        <p:txBody>
          <a:bodyPr>
            <a:spAutoFit/>
          </a:bodyPr>
          <a:lstStyle/>
          <a:p>
            <a:pPr algn="ctr"/>
            <a:r>
              <a:rPr lang="es-MX" sz="1600"/>
              <a:t>Desahoga la prevención</a:t>
            </a:r>
            <a:endParaRPr lang="es-ES" sz="1600"/>
          </a:p>
        </p:txBody>
      </p:sp>
      <p:sp>
        <p:nvSpPr>
          <p:cNvPr id="219152" name="Line 96"/>
          <p:cNvSpPr>
            <a:spLocks noChangeShapeType="1"/>
          </p:cNvSpPr>
          <p:nvPr/>
        </p:nvSpPr>
        <p:spPr bwMode="auto">
          <a:xfrm flipH="1">
            <a:off x="1358900" y="2862263"/>
            <a:ext cx="0" cy="288925"/>
          </a:xfrm>
          <a:prstGeom prst="line">
            <a:avLst/>
          </a:prstGeom>
          <a:noFill/>
          <a:ln w="38100">
            <a:solidFill>
              <a:srgbClr val="0000FF"/>
            </a:solidFill>
            <a:round/>
            <a:headEnd/>
            <a:tailEnd type="triangle" w="med" len="med"/>
          </a:ln>
        </p:spPr>
        <p:txBody>
          <a:bodyPr/>
          <a:lstStyle/>
          <a:p>
            <a:endParaRPr lang="es-MX"/>
          </a:p>
        </p:txBody>
      </p:sp>
      <p:sp>
        <p:nvSpPr>
          <p:cNvPr id="219153" name="Line 97"/>
          <p:cNvSpPr>
            <a:spLocks noChangeShapeType="1"/>
          </p:cNvSpPr>
          <p:nvPr/>
        </p:nvSpPr>
        <p:spPr bwMode="auto">
          <a:xfrm flipH="1">
            <a:off x="1358900" y="3438525"/>
            <a:ext cx="0" cy="288925"/>
          </a:xfrm>
          <a:prstGeom prst="line">
            <a:avLst/>
          </a:prstGeom>
          <a:noFill/>
          <a:ln w="38100">
            <a:solidFill>
              <a:srgbClr val="0000FF"/>
            </a:solidFill>
            <a:round/>
            <a:headEnd/>
            <a:tailEnd type="triangle" w="med" len="med"/>
          </a:ln>
        </p:spPr>
        <p:txBody>
          <a:bodyPr/>
          <a:lstStyle/>
          <a:p>
            <a:endParaRPr lang="es-MX"/>
          </a:p>
        </p:txBody>
      </p:sp>
      <p:sp>
        <p:nvSpPr>
          <p:cNvPr id="219154" name="Text Box 98"/>
          <p:cNvSpPr txBox="1">
            <a:spLocks noChangeArrowheads="1"/>
          </p:cNvSpPr>
          <p:nvPr/>
        </p:nvSpPr>
        <p:spPr bwMode="auto">
          <a:xfrm>
            <a:off x="2224088" y="4875213"/>
            <a:ext cx="376237" cy="336550"/>
          </a:xfrm>
          <a:prstGeom prst="rect">
            <a:avLst/>
          </a:prstGeom>
          <a:solidFill>
            <a:srgbClr val="171759"/>
          </a:solidFill>
          <a:ln w="9525">
            <a:noFill/>
            <a:miter lim="800000"/>
            <a:headEnd/>
            <a:tailEnd/>
          </a:ln>
        </p:spPr>
        <p:txBody>
          <a:bodyPr wrap="none">
            <a:spAutoFit/>
          </a:bodyPr>
          <a:lstStyle/>
          <a:p>
            <a:r>
              <a:rPr lang="es-MX" sz="1600" b="1">
                <a:solidFill>
                  <a:schemeClr val="bg1"/>
                </a:solidFill>
              </a:rPr>
              <a:t>Sí</a:t>
            </a:r>
            <a:endParaRPr lang="es-ES" sz="1600" b="1">
              <a:solidFill>
                <a:schemeClr val="bg1"/>
              </a:solidFill>
            </a:endParaRPr>
          </a:p>
        </p:txBody>
      </p:sp>
      <p:sp>
        <p:nvSpPr>
          <p:cNvPr id="219155" name="Text Box 99"/>
          <p:cNvSpPr txBox="1">
            <a:spLocks noChangeArrowheads="1"/>
          </p:cNvSpPr>
          <p:nvPr/>
        </p:nvSpPr>
        <p:spPr bwMode="auto">
          <a:xfrm>
            <a:off x="1100138" y="4849813"/>
            <a:ext cx="454025" cy="336550"/>
          </a:xfrm>
          <a:prstGeom prst="rect">
            <a:avLst/>
          </a:prstGeom>
          <a:noFill/>
          <a:ln w="9525">
            <a:noFill/>
            <a:miter lim="800000"/>
            <a:headEnd/>
            <a:tailEnd/>
          </a:ln>
        </p:spPr>
        <p:txBody>
          <a:bodyPr wrap="none">
            <a:spAutoFit/>
          </a:bodyPr>
          <a:lstStyle/>
          <a:p>
            <a:pPr algn="ctr"/>
            <a:r>
              <a:rPr lang="es-MX" sz="1600" b="1"/>
              <a:t>No</a:t>
            </a:r>
            <a:endParaRPr lang="es-ES" sz="1600" b="1"/>
          </a:p>
        </p:txBody>
      </p:sp>
      <p:sp>
        <p:nvSpPr>
          <p:cNvPr id="219156" name="Line 100"/>
          <p:cNvSpPr>
            <a:spLocks noChangeShapeType="1"/>
          </p:cNvSpPr>
          <p:nvPr/>
        </p:nvSpPr>
        <p:spPr bwMode="auto">
          <a:xfrm flipH="1">
            <a:off x="1358900" y="5211763"/>
            <a:ext cx="0" cy="288925"/>
          </a:xfrm>
          <a:prstGeom prst="line">
            <a:avLst/>
          </a:prstGeom>
          <a:noFill/>
          <a:ln w="38100">
            <a:solidFill>
              <a:srgbClr val="0000FF"/>
            </a:solidFill>
            <a:round/>
            <a:headEnd/>
            <a:tailEnd type="triangle" w="med" len="med"/>
          </a:ln>
        </p:spPr>
        <p:txBody>
          <a:bodyPr/>
          <a:lstStyle/>
          <a:p>
            <a:endParaRPr lang="es-MX"/>
          </a:p>
        </p:txBody>
      </p:sp>
      <p:sp>
        <p:nvSpPr>
          <p:cNvPr id="219157" name="Line 101"/>
          <p:cNvSpPr>
            <a:spLocks noChangeShapeType="1"/>
          </p:cNvSpPr>
          <p:nvPr/>
        </p:nvSpPr>
        <p:spPr bwMode="auto">
          <a:xfrm flipH="1">
            <a:off x="1358900" y="4591050"/>
            <a:ext cx="0" cy="288925"/>
          </a:xfrm>
          <a:prstGeom prst="line">
            <a:avLst/>
          </a:prstGeom>
          <a:noFill/>
          <a:ln w="38100">
            <a:solidFill>
              <a:srgbClr val="0000FF"/>
            </a:solidFill>
            <a:round/>
            <a:headEnd/>
            <a:tailEnd type="triangle" w="med" len="med"/>
          </a:ln>
        </p:spPr>
        <p:txBody>
          <a:bodyPr/>
          <a:lstStyle/>
          <a:p>
            <a:endParaRPr lang="es-MX"/>
          </a:p>
        </p:txBody>
      </p:sp>
      <p:sp>
        <p:nvSpPr>
          <p:cNvPr id="219158" name="Text Box 102"/>
          <p:cNvSpPr txBox="1">
            <a:spLocks noChangeArrowheads="1"/>
          </p:cNvSpPr>
          <p:nvPr/>
        </p:nvSpPr>
        <p:spPr bwMode="auto">
          <a:xfrm>
            <a:off x="508223" y="5484813"/>
            <a:ext cx="1687513" cy="584775"/>
          </a:xfrm>
          <a:prstGeom prst="rect">
            <a:avLst/>
          </a:prstGeom>
          <a:noFill/>
          <a:ln w="9525">
            <a:noFill/>
            <a:miter lim="800000"/>
            <a:headEnd/>
            <a:tailEnd/>
          </a:ln>
        </p:spPr>
        <p:txBody>
          <a:bodyPr wrap="square">
            <a:spAutoFit/>
          </a:bodyPr>
          <a:lstStyle/>
          <a:p>
            <a:pPr algn="ctr"/>
            <a:r>
              <a:rPr lang="es-MX" sz="1600" b="1" dirty="0"/>
              <a:t>Se tiene por no presentada</a:t>
            </a:r>
            <a:endParaRPr lang="es-ES" sz="1600" b="1" dirty="0"/>
          </a:p>
        </p:txBody>
      </p:sp>
      <p:sp>
        <p:nvSpPr>
          <p:cNvPr id="219159" name="Text Box 103"/>
          <p:cNvSpPr txBox="1">
            <a:spLocks noChangeArrowheads="1"/>
          </p:cNvSpPr>
          <p:nvPr/>
        </p:nvSpPr>
        <p:spPr bwMode="auto">
          <a:xfrm>
            <a:off x="1030288" y="3654425"/>
            <a:ext cx="760412" cy="336550"/>
          </a:xfrm>
          <a:prstGeom prst="rect">
            <a:avLst/>
          </a:prstGeom>
          <a:noFill/>
          <a:ln w="9525">
            <a:noFill/>
            <a:miter lim="800000"/>
            <a:headEnd/>
            <a:tailEnd/>
          </a:ln>
        </p:spPr>
        <p:txBody>
          <a:bodyPr wrap="none">
            <a:spAutoFit/>
          </a:bodyPr>
          <a:lstStyle/>
          <a:p>
            <a:r>
              <a:rPr lang="es-MX" sz="1600" b="1">
                <a:solidFill>
                  <a:srgbClr val="CC3300"/>
                </a:solidFill>
              </a:rPr>
              <a:t>5 días</a:t>
            </a:r>
            <a:endParaRPr lang="es-ES" sz="1600" b="1">
              <a:solidFill>
                <a:srgbClr val="CC3300"/>
              </a:solidFill>
            </a:endParaRPr>
          </a:p>
        </p:txBody>
      </p:sp>
      <p:sp>
        <p:nvSpPr>
          <p:cNvPr id="219160" name="Line 104"/>
          <p:cNvSpPr>
            <a:spLocks noChangeShapeType="1"/>
          </p:cNvSpPr>
          <p:nvPr/>
        </p:nvSpPr>
        <p:spPr bwMode="auto">
          <a:xfrm>
            <a:off x="1503363" y="4589463"/>
            <a:ext cx="647700" cy="433387"/>
          </a:xfrm>
          <a:prstGeom prst="line">
            <a:avLst/>
          </a:prstGeom>
          <a:noFill/>
          <a:ln w="38100">
            <a:solidFill>
              <a:srgbClr val="0000FF"/>
            </a:solidFill>
            <a:round/>
            <a:headEnd/>
            <a:tailEnd type="triangle" w="med" len="med"/>
          </a:ln>
        </p:spPr>
        <p:txBody>
          <a:bodyPr/>
          <a:lstStyle/>
          <a:p>
            <a:endParaRPr lang="es-MX"/>
          </a:p>
        </p:txBody>
      </p:sp>
      <p:sp>
        <p:nvSpPr>
          <p:cNvPr id="219161" name="Line 107"/>
          <p:cNvSpPr>
            <a:spLocks noChangeShapeType="1"/>
          </p:cNvSpPr>
          <p:nvPr/>
        </p:nvSpPr>
        <p:spPr bwMode="auto">
          <a:xfrm>
            <a:off x="2819400" y="2562225"/>
            <a:ext cx="360363" cy="0"/>
          </a:xfrm>
          <a:prstGeom prst="line">
            <a:avLst/>
          </a:prstGeom>
          <a:noFill/>
          <a:ln w="38100">
            <a:solidFill>
              <a:srgbClr val="0000FF"/>
            </a:solidFill>
            <a:round/>
            <a:headEnd/>
            <a:tailEnd type="triangle" w="med" len="med"/>
          </a:ln>
        </p:spPr>
        <p:txBody>
          <a:bodyPr/>
          <a:lstStyle/>
          <a:p>
            <a:endParaRPr lang="es-MX"/>
          </a:p>
        </p:txBody>
      </p:sp>
      <p:sp>
        <p:nvSpPr>
          <p:cNvPr id="219162" name="Line 108"/>
          <p:cNvSpPr>
            <a:spLocks noChangeShapeType="1"/>
          </p:cNvSpPr>
          <p:nvPr/>
        </p:nvSpPr>
        <p:spPr bwMode="auto">
          <a:xfrm>
            <a:off x="2786063" y="4984750"/>
            <a:ext cx="360362" cy="0"/>
          </a:xfrm>
          <a:prstGeom prst="line">
            <a:avLst/>
          </a:prstGeom>
          <a:noFill/>
          <a:ln w="38100">
            <a:solidFill>
              <a:srgbClr val="0000FF"/>
            </a:solidFill>
            <a:round/>
            <a:headEnd/>
            <a:tailEnd type="triangle" w="med" len="med"/>
          </a:ln>
        </p:spPr>
        <p:txBody>
          <a:bodyPr/>
          <a:lstStyle/>
          <a:p>
            <a:endParaRPr lang="es-MX"/>
          </a:p>
        </p:txBody>
      </p:sp>
      <p:sp>
        <p:nvSpPr>
          <p:cNvPr id="219163" name="Rectangle 111"/>
          <p:cNvSpPr>
            <a:spLocks noChangeArrowheads="1"/>
          </p:cNvSpPr>
          <p:nvPr/>
        </p:nvSpPr>
        <p:spPr bwMode="auto">
          <a:xfrm>
            <a:off x="4837113" y="1643063"/>
            <a:ext cx="3949700" cy="5057775"/>
          </a:xfrm>
          <a:prstGeom prst="rect">
            <a:avLst/>
          </a:prstGeom>
          <a:noFill/>
          <a:ln w="38100" cmpd="dbl">
            <a:solidFill>
              <a:srgbClr val="CC3300"/>
            </a:solidFill>
            <a:miter lim="800000"/>
            <a:headEnd/>
            <a:tailEnd/>
          </a:ln>
        </p:spPr>
        <p:txBody>
          <a:bodyPr wrap="none" anchor="ctr"/>
          <a:lstStyle/>
          <a:p>
            <a:endParaRPr lang="es-MX"/>
          </a:p>
        </p:txBody>
      </p:sp>
      <p:sp>
        <p:nvSpPr>
          <p:cNvPr id="219164" name="Text Box 112"/>
          <p:cNvSpPr txBox="1">
            <a:spLocks noChangeArrowheads="1"/>
          </p:cNvSpPr>
          <p:nvPr/>
        </p:nvSpPr>
        <p:spPr bwMode="auto">
          <a:xfrm>
            <a:off x="7358063" y="1214438"/>
            <a:ext cx="1470025" cy="396875"/>
          </a:xfrm>
          <a:prstGeom prst="rect">
            <a:avLst/>
          </a:prstGeom>
          <a:solidFill>
            <a:srgbClr val="CC3300"/>
          </a:solidFill>
          <a:ln w="9525">
            <a:noFill/>
            <a:miter lim="800000"/>
            <a:headEnd/>
            <a:tailEnd/>
          </a:ln>
        </p:spPr>
        <p:txBody>
          <a:bodyPr wrap="none">
            <a:spAutoFit/>
          </a:bodyPr>
          <a:lstStyle/>
          <a:p>
            <a:r>
              <a:rPr lang="es-MX" sz="2000" b="1">
                <a:solidFill>
                  <a:schemeClr val="bg1"/>
                </a:solidFill>
              </a:rPr>
              <a:t>Respuesta</a:t>
            </a:r>
            <a:endParaRPr lang="es-ES" sz="2000" b="1">
              <a:solidFill>
                <a:schemeClr val="bg1"/>
              </a:solidFill>
            </a:endParaRPr>
          </a:p>
        </p:txBody>
      </p:sp>
      <p:sp>
        <p:nvSpPr>
          <p:cNvPr id="219165" name="Text Box 115"/>
          <p:cNvSpPr txBox="1">
            <a:spLocks noChangeArrowheads="1"/>
          </p:cNvSpPr>
          <p:nvPr/>
        </p:nvSpPr>
        <p:spPr bwMode="auto">
          <a:xfrm>
            <a:off x="5357813" y="2641600"/>
            <a:ext cx="857250" cy="307975"/>
          </a:xfrm>
          <a:prstGeom prst="rect">
            <a:avLst/>
          </a:prstGeom>
          <a:noFill/>
          <a:ln w="9525">
            <a:noFill/>
            <a:miter lim="800000"/>
            <a:headEnd/>
            <a:tailEnd/>
          </a:ln>
        </p:spPr>
        <p:txBody>
          <a:bodyPr>
            <a:spAutoFit/>
          </a:bodyPr>
          <a:lstStyle/>
          <a:p>
            <a:r>
              <a:rPr lang="es-MX" sz="1400" b="1">
                <a:solidFill>
                  <a:srgbClr val="CC3300"/>
                </a:solidFill>
              </a:rPr>
              <a:t>15 días</a:t>
            </a:r>
            <a:endParaRPr lang="es-ES" sz="1400" b="1">
              <a:solidFill>
                <a:srgbClr val="CC3300"/>
              </a:solidFill>
            </a:endParaRPr>
          </a:p>
        </p:txBody>
      </p:sp>
      <p:sp>
        <p:nvSpPr>
          <p:cNvPr id="219166" name="Text Box 116"/>
          <p:cNvSpPr txBox="1">
            <a:spLocks noChangeArrowheads="1"/>
          </p:cNvSpPr>
          <p:nvPr/>
        </p:nvSpPr>
        <p:spPr bwMode="auto">
          <a:xfrm>
            <a:off x="7143750" y="2141538"/>
            <a:ext cx="1336675" cy="338137"/>
          </a:xfrm>
          <a:prstGeom prst="rect">
            <a:avLst/>
          </a:prstGeom>
          <a:noFill/>
          <a:ln w="9525">
            <a:noFill/>
            <a:miter lim="800000"/>
            <a:headEnd/>
            <a:tailEnd/>
          </a:ln>
        </p:spPr>
        <p:txBody>
          <a:bodyPr wrap="none">
            <a:spAutoFit/>
          </a:bodyPr>
          <a:lstStyle/>
          <a:p>
            <a:r>
              <a:rPr lang="es-MX" sz="1600" b="1">
                <a:solidFill>
                  <a:srgbClr val="CC3300"/>
                </a:solidFill>
              </a:rPr>
              <a:t>Sólo en OIP</a:t>
            </a:r>
            <a:endParaRPr lang="es-ES" sz="1600" b="1">
              <a:solidFill>
                <a:srgbClr val="CC3300"/>
              </a:solidFill>
            </a:endParaRPr>
          </a:p>
        </p:txBody>
      </p:sp>
      <p:sp>
        <p:nvSpPr>
          <p:cNvPr id="219167" name="113 CuadroTexto"/>
          <p:cNvSpPr txBox="1">
            <a:spLocks noChangeArrowheads="1"/>
          </p:cNvSpPr>
          <p:nvPr/>
        </p:nvSpPr>
        <p:spPr bwMode="auto">
          <a:xfrm>
            <a:off x="4857750" y="3003550"/>
            <a:ext cx="1714500" cy="738188"/>
          </a:xfrm>
          <a:prstGeom prst="rect">
            <a:avLst/>
          </a:prstGeom>
          <a:noFill/>
          <a:ln w="9525">
            <a:noFill/>
            <a:miter lim="800000"/>
            <a:headEnd/>
            <a:tailEnd/>
          </a:ln>
        </p:spPr>
        <p:txBody>
          <a:bodyPr>
            <a:spAutoFit/>
          </a:bodyPr>
          <a:lstStyle/>
          <a:p>
            <a:pPr algn="ctr"/>
            <a:r>
              <a:rPr lang="es-MX" sz="1400" b="1">
                <a:solidFill>
                  <a:srgbClr val="FF0000"/>
                </a:solidFill>
              </a:rPr>
              <a:t>En cualquiera de los medios señalados</a:t>
            </a:r>
            <a:endParaRPr lang="es-ES" sz="1400" b="1">
              <a:solidFill>
                <a:srgbClr val="FF0000"/>
              </a:solidFill>
            </a:endParaRPr>
          </a:p>
        </p:txBody>
      </p:sp>
      <p:sp>
        <p:nvSpPr>
          <p:cNvPr id="219168" name="Text Box 71"/>
          <p:cNvSpPr txBox="1">
            <a:spLocks noChangeArrowheads="1"/>
          </p:cNvSpPr>
          <p:nvPr/>
        </p:nvSpPr>
        <p:spPr bwMode="auto">
          <a:xfrm>
            <a:off x="4788024" y="5546725"/>
            <a:ext cx="2357438" cy="954088"/>
          </a:xfrm>
          <a:prstGeom prst="rect">
            <a:avLst/>
          </a:prstGeom>
          <a:noFill/>
          <a:ln w="9525">
            <a:noFill/>
            <a:miter lim="800000"/>
            <a:headEnd/>
            <a:tailEnd/>
          </a:ln>
        </p:spPr>
        <p:txBody>
          <a:bodyPr>
            <a:spAutoFit/>
          </a:bodyPr>
          <a:lstStyle/>
          <a:p>
            <a:pPr algn="ctr"/>
            <a:r>
              <a:rPr lang="es-MX" sz="1400" b="1" dirty="0"/>
              <a:t>Respuesta fundada y motivada firmada por el responsable del sistema y el titular de la OIP</a:t>
            </a:r>
          </a:p>
        </p:txBody>
      </p:sp>
      <p:cxnSp>
        <p:nvCxnSpPr>
          <p:cNvPr id="219169" name="117 Conector angular"/>
          <p:cNvCxnSpPr>
            <a:cxnSpLocks noChangeShapeType="1"/>
            <a:endCxn id="219159" idx="1"/>
          </p:cNvCxnSpPr>
          <p:nvPr/>
        </p:nvCxnSpPr>
        <p:spPr bwMode="auto">
          <a:xfrm rot="16200000" flipH="1">
            <a:off x="-332581" y="2459831"/>
            <a:ext cx="2266950" cy="458788"/>
          </a:xfrm>
          <a:prstGeom prst="bentConnector2">
            <a:avLst/>
          </a:prstGeom>
          <a:noFill/>
          <a:ln w="57150" algn="ctr">
            <a:solidFill>
              <a:srgbClr val="CC3300"/>
            </a:solidFill>
            <a:round/>
            <a:headEnd/>
            <a:tailEnd type="arrow" w="med" len="med"/>
          </a:ln>
        </p:spPr>
      </p:cxnSp>
      <p:sp>
        <p:nvSpPr>
          <p:cNvPr id="219170" name="Text Box 115"/>
          <p:cNvSpPr txBox="1">
            <a:spLocks noChangeArrowheads="1"/>
          </p:cNvSpPr>
          <p:nvPr/>
        </p:nvSpPr>
        <p:spPr bwMode="auto">
          <a:xfrm>
            <a:off x="5364088" y="6433393"/>
            <a:ext cx="857250" cy="307975"/>
          </a:xfrm>
          <a:prstGeom prst="rect">
            <a:avLst/>
          </a:prstGeom>
          <a:noFill/>
          <a:ln w="9525">
            <a:noFill/>
            <a:miter lim="800000"/>
            <a:headEnd/>
            <a:tailEnd/>
          </a:ln>
        </p:spPr>
        <p:txBody>
          <a:bodyPr>
            <a:spAutoFit/>
          </a:bodyPr>
          <a:lstStyle/>
          <a:p>
            <a:r>
              <a:rPr lang="es-MX" sz="1400" b="1" dirty="0">
                <a:solidFill>
                  <a:srgbClr val="CC3300"/>
                </a:solidFill>
              </a:rPr>
              <a:t>15 días</a:t>
            </a:r>
            <a:endParaRPr lang="es-ES" sz="1400" b="1" dirty="0">
              <a:solidFill>
                <a:srgbClr val="CC3300"/>
              </a:solidFill>
            </a:endParaRPr>
          </a:p>
        </p:txBody>
      </p:sp>
      <p:sp>
        <p:nvSpPr>
          <p:cNvPr id="219171" name="121 CuadroTexto"/>
          <p:cNvSpPr txBox="1">
            <a:spLocks noChangeArrowheads="1"/>
          </p:cNvSpPr>
          <p:nvPr/>
        </p:nvSpPr>
        <p:spPr bwMode="auto">
          <a:xfrm>
            <a:off x="4929188" y="4232275"/>
            <a:ext cx="1643062" cy="738188"/>
          </a:xfrm>
          <a:prstGeom prst="rect">
            <a:avLst/>
          </a:prstGeom>
          <a:noFill/>
          <a:ln w="9525">
            <a:noFill/>
            <a:miter lim="800000"/>
            <a:headEnd/>
            <a:tailEnd/>
          </a:ln>
        </p:spPr>
        <p:txBody>
          <a:bodyPr>
            <a:spAutoFit/>
          </a:bodyPr>
          <a:lstStyle/>
          <a:p>
            <a:pPr algn="ctr"/>
            <a:r>
              <a:rPr lang="es-MX" sz="1400" b="1"/>
              <a:t>Notifica la procedencia</a:t>
            </a:r>
          </a:p>
          <a:p>
            <a:pPr algn="ctr"/>
            <a:r>
              <a:rPr lang="es-MX" sz="1400" b="1">
                <a:solidFill>
                  <a:srgbClr val="FF0000"/>
                </a:solidFill>
              </a:rPr>
              <a:t>15 días</a:t>
            </a:r>
            <a:endParaRPr lang="es-ES" sz="1400" b="1">
              <a:solidFill>
                <a:srgbClr val="FF0000"/>
              </a:solidFill>
            </a:endParaRPr>
          </a:p>
        </p:txBody>
      </p:sp>
      <p:sp>
        <p:nvSpPr>
          <p:cNvPr id="219172" name="122 Rectángulo"/>
          <p:cNvSpPr>
            <a:spLocks noChangeArrowheads="1"/>
          </p:cNvSpPr>
          <p:nvPr/>
        </p:nvSpPr>
        <p:spPr bwMode="auto">
          <a:xfrm>
            <a:off x="6929438" y="4089400"/>
            <a:ext cx="1835150" cy="954088"/>
          </a:xfrm>
          <a:prstGeom prst="rect">
            <a:avLst/>
          </a:prstGeom>
          <a:noFill/>
          <a:ln w="9525">
            <a:noFill/>
            <a:miter lim="800000"/>
            <a:headEnd/>
            <a:tailEnd/>
          </a:ln>
        </p:spPr>
        <p:txBody>
          <a:bodyPr wrap="none">
            <a:spAutoFit/>
          </a:bodyPr>
          <a:lstStyle/>
          <a:p>
            <a:pPr algn="ctr"/>
            <a:r>
              <a:rPr lang="es-MX" sz="1400" b="1">
                <a:solidFill>
                  <a:srgbClr val="000000"/>
                </a:solidFill>
              </a:rPr>
              <a:t>Previa acreditación</a:t>
            </a:r>
          </a:p>
          <a:p>
            <a:pPr algn="ctr"/>
            <a:r>
              <a:rPr lang="es-MX" sz="1400" b="1">
                <a:solidFill>
                  <a:srgbClr val="000000"/>
                </a:solidFill>
              </a:rPr>
              <a:t>dentro de 10 días</a:t>
            </a:r>
          </a:p>
          <a:p>
            <a:pPr algn="ctr"/>
            <a:r>
              <a:rPr lang="es-MX" sz="1400" b="1">
                <a:solidFill>
                  <a:srgbClr val="000000"/>
                </a:solidFill>
              </a:rPr>
              <a:t>procede a rectificar</a:t>
            </a:r>
          </a:p>
          <a:p>
            <a:pPr algn="ctr"/>
            <a:r>
              <a:rPr lang="es-MX" sz="1400" b="1">
                <a:solidFill>
                  <a:srgbClr val="000000"/>
                </a:solidFill>
              </a:rPr>
              <a:t>Bloquea el dato</a:t>
            </a:r>
          </a:p>
        </p:txBody>
      </p:sp>
      <p:sp>
        <p:nvSpPr>
          <p:cNvPr id="219173" name="Text Box 115"/>
          <p:cNvSpPr txBox="1">
            <a:spLocks noChangeArrowheads="1"/>
          </p:cNvSpPr>
          <p:nvPr/>
        </p:nvSpPr>
        <p:spPr bwMode="auto">
          <a:xfrm>
            <a:off x="7429500" y="2641600"/>
            <a:ext cx="857250" cy="307975"/>
          </a:xfrm>
          <a:prstGeom prst="rect">
            <a:avLst/>
          </a:prstGeom>
          <a:noFill/>
          <a:ln w="9525">
            <a:noFill/>
            <a:miter lim="800000"/>
            <a:headEnd/>
            <a:tailEnd/>
          </a:ln>
        </p:spPr>
        <p:txBody>
          <a:bodyPr>
            <a:spAutoFit/>
          </a:bodyPr>
          <a:lstStyle/>
          <a:p>
            <a:r>
              <a:rPr lang="es-MX" sz="1400" b="1">
                <a:solidFill>
                  <a:srgbClr val="CC3300"/>
                </a:solidFill>
              </a:rPr>
              <a:t>30 días</a:t>
            </a:r>
            <a:endParaRPr lang="es-ES" sz="1400" b="1">
              <a:solidFill>
                <a:srgbClr val="CC3300"/>
              </a:solidFill>
            </a:endParaRPr>
          </a:p>
        </p:txBody>
      </p:sp>
      <p:sp>
        <p:nvSpPr>
          <p:cNvPr id="219174" name="Text Box 116"/>
          <p:cNvSpPr txBox="1">
            <a:spLocks noChangeArrowheads="1"/>
          </p:cNvSpPr>
          <p:nvPr/>
        </p:nvSpPr>
        <p:spPr bwMode="auto">
          <a:xfrm>
            <a:off x="7143750" y="4946650"/>
            <a:ext cx="1336675" cy="338138"/>
          </a:xfrm>
          <a:prstGeom prst="rect">
            <a:avLst/>
          </a:prstGeom>
          <a:noFill/>
          <a:ln w="9525">
            <a:noFill/>
            <a:miter lim="800000"/>
            <a:headEnd/>
            <a:tailEnd/>
          </a:ln>
        </p:spPr>
        <p:txBody>
          <a:bodyPr wrap="none">
            <a:spAutoFit/>
          </a:bodyPr>
          <a:lstStyle/>
          <a:p>
            <a:r>
              <a:rPr lang="es-MX" sz="1600" b="1">
                <a:solidFill>
                  <a:srgbClr val="CC3300"/>
                </a:solidFill>
              </a:rPr>
              <a:t>Sólo en OIP</a:t>
            </a:r>
            <a:endParaRPr lang="es-ES" sz="1600" b="1">
              <a:solidFill>
                <a:srgbClr val="CC3300"/>
              </a:solidFill>
            </a:endParaRPr>
          </a:p>
        </p:txBody>
      </p:sp>
      <p:cxnSp>
        <p:nvCxnSpPr>
          <p:cNvPr id="219175" name="126 Conector recto"/>
          <p:cNvCxnSpPr>
            <a:cxnSpLocks noChangeShapeType="1"/>
          </p:cNvCxnSpPr>
          <p:nvPr/>
        </p:nvCxnSpPr>
        <p:spPr bwMode="auto">
          <a:xfrm>
            <a:off x="4857750" y="3762375"/>
            <a:ext cx="3929063" cy="1588"/>
          </a:xfrm>
          <a:prstGeom prst="line">
            <a:avLst/>
          </a:prstGeom>
          <a:noFill/>
          <a:ln w="38100" algn="ctr">
            <a:solidFill>
              <a:srgbClr val="CC3300"/>
            </a:solidFill>
            <a:prstDash val="sysDash"/>
            <a:round/>
            <a:headEnd/>
            <a:tailEnd/>
          </a:ln>
        </p:spPr>
      </p:cxnSp>
      <p:cxnSp>
        <p:nvCxnSpPr>
          <p:cNvPr id="219176" name="127 Conector recto"/>
          <p:cNvCxnSpPr>
            <a:cxnSpLocks noChangeShapeType="1"/>
          </p:cNvCxnSpPr>
          <p:nvPr/>
        </p:nvCxnSpPr>
        <p:spPr bwMode="auto">
          <a:xfrm>
            <a:off x="4857750" y="5286375"/>
            <a:ext cx="3929063" cy="1588"/>
          </a:xfrm>
          <a:prstGeom prst="line">
            <a:avLst/>
          </a:prstGeom>
          <a:noFill/>
          <a:ln w="38100" algn="ctr">
            <a:solidFill>
              <a:srgbClr val="CC3300"/>
            </a:solidFill>
            <a:prstDash val="sysDash"/>
            <a:round/>
            <a:headEnd/>
            <a:tailEnd/>
          </a:ln>
        </p:spPr>
      </p:cxnSp>
      <p:sp>
        <p:nvSpPr>
          <p:cNvPr id="219177" name="128 CuadroTexto"/>
          <p:cNvSpPr txBox="1">
            <a:spLocks noChangeArrowheads="1"/>
          </p:cNvSpPr>
          <p:nvPr/>
        </p:nvSpPr>
        <p:spPr bwMode="auto">
          <a:xfrm>
            <a:off x="4857750" y="1643063"/>
            <a:ext cx="857250" cy="307975"/>
          </a:xfrm>
          <a:prstGeom prst="rect">
            <a:avLst/>
          </a:prstGeom>
          <a:solidFill>
            <a:srgbClr val="CC3300"/>
          </a:solidFill>
          <a:ln w="9525">
            <a:noFill/>
            <a:miter lim="800000"/>
            <a:headEnd/>
            <a:tailEnd/>
          </a:ln>
        </p:spPr>
        <p:txBody>
          <a:bodyPr>
            <a:spAutoFit/>
          </a:bodyPr>
          <a:lstStyle/>
          <a:p>
            <a:r>
              <a:rPr lang="es-MX" sz="1400" b="1">
                <a:solidFill>
                  <a:schemeClr val="bg1"/>
                </a:solidFill>
              </a:rPr>
              <a:t>Acceso</a:t>
            </a:r>
            <a:endParaRPr lang="es-ES" sz="1400" b="1">
              <a:solidFill>
                <a:schemeClr val="bg1"/>
              </a:solidFill>
            </a:endParaRPr>
          </a:p>
        </p:txBody>
      </p:sp>
      <p:sp>
        <p:nvSpPr>
          <p:cNvPr id="219178" name="129 CuadroTexto"/>
          <p:cNvSpPr txBox="1">
            <a:spLocks noChangeArrowheads="1"/>
          </p:cNvSpPr>
          <p:nvPr/>
        </p:nvSpPr>
        <p:spPr bwMode="auto">
          <a:xfrm>
            <a:off x="4857750" y="3743325"/>
            <a:ext cx="3786188" cy="307975"/>
          </a:xfrm>
          <a:prstGeom prst="rect">
            <a:avLst/>
          </a:prstGeom>
          <a:solidFill>
            <a:srgbClr val="CC3300"/>
          </a:solidFill>
          <a:ln w="9525">
            <a:noFill/>
            <a:miter lim="800000"/>
            <a:headEnd/>
            <a:tailEnd/>
          </a:ln>
        </p:spPr>
        <p:txBody>
          <a:bodyPr>
            <a:spAutoFit/>
          </a:bodyPr>
          <a:lstStyle/>
          <a:p>
            <a:r>
              <a:rPr lang="es-MX" sz="1400" b="1">
                <a:solidFill>
                  <a:schemeClr val="bg1"/>
                </a:solidFill>
              </a:rPr>
              <a:t>Rectificación , cancelación y oposición</a:t>
            </a:r>
            <a:endParaRPr lang="es-ES" sz="1400" b="1">
              <a:solidFill>
                <a:schemeClr val="bg1"/>
              </a:solidFill>
            </a:endParaRPr>
          </a:p>
        </p:txBody>
      </p:sp>
      <p:sp>
        <p:nvSpPr>
          <p:cNvPr id="219179" name="130 CuadroTexto"/>
          <p:cNvSpPr txBox="1">
            <a:spLocks noChangeArrowheads="1"/>
          </p:cNvSpPr>
          <p:nvPr/>
        </p:nvSpPr>
        <p:spPr bwMode="auto">
          <a:xfrm>
            <a:off x="4857750" y="5265738"/>
            <a:ext cx="1143000" cy="307975"/>
          </a:xfrm>
          <a:prstGeom prst="rect">
            <a:avLst/>
          </a:prstGeom>
          <a:solidFill>
            <a:srgbClr val="CC3300"/>
          </a:solidFill>
          <a:ln w="9525">
            <a:noFill/>
            <a:miter lim="800000"/>
            <a:headEnd/>
            <a:tailEnd/>
          </a:ln>
        </p:spPr>
        <p:txBody>
          <a:bodyPr>
            <a:spAutoFit/>
          </a:bodyPr>
          <a:lstStyle/>
          <a:p>
            <a:r>
              <a:rPr lang="es-MX" sz="1400" b="1">
                <a:solidFill>
                  <a:schemeClr val="bg1"/>
                </a:solidFill>
              </a:rPr>
              <a:t>Negativa</a:t>
            </a:r>
            <a:endParaRPr lang="es-ES" sz="1400" b="1">
              <a:solidFill>
                <a:schemeClr val="bg1"/>
              </a:solidFill>
            </a:endParaRPr>
          </a:p>
        </p:txBody>
      </p:sp>
      <p:sp>
        <p:nvSpPr>
          <p:cNvPr id="89" name="88 CuadroTexto"/>
          <p:cNvSpPr txBox="1"/>
          <p:nvPr/>
        </p:nvSpPr>
        <p:spPr>
          <a:xfrm>
            <a:off x="7380312" y="5445224"/>
            <a:ext cx="1390124" cy="1169551"/>
          </a:xfrm>
          <a:prstGeom prst="rect">
            <a:avLst/>
          </a:prstGeom>
          <a:noFill/>
        </p:spPr>
        <p:txBody>
          <a:bodyPr wrap="none" rtlCol="0">
            <a:spAutoFit/>
          </a:bodyPr>
          <a:lstStyle/>
          <a:p>
            <a:r>
              <a:rPr lang="es-MX" sz="1400" dirty="0" smtClean="0"/>
              <a:t>No localización</a:t>
            </a:r>
          </a:p>
          <a:p>
            <a:r>
              <a:rPr lang="es-MX" sz="1400" dirty="0" smtClean="0"/>
              <a:t>Artículo 32</a:t>
            </a:r>
          </a:p>
          <a:p>
            <a:endParaRPr lang="es-MX" sz="1400" dirty="0"/>
          </a:p>
          <a:p>
            <a:r>
              <a:rPr lang="es-MX" sz="1400" dirty="0" smtClean="0"/>
              <a:t>Improcedencia</a:t>
            </a:r>
          </a:p>
          <a:p>
            <a:r>
              <a:rPr lang="es-MX" sz="1400" dirty="0" smtClean="0"/>
              <a:t>Artículo 36</a:t>
            </a:r>
            <a:endParaRPr lang="es-MX"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85725"/>
            <a:ext cx="7348537" cy="985838"/>
          </a:xfrm>
          <a:prstGeom prst="rect">
            <a:avLst/>
          </a:prstGeom>
          <a:noFill/>
        </p:spPr>
        <p:txBody>
          <a:bodyPr anchor="ctr"/>
          <a:lstStyle/>
          <a:p>
            <a:pPr>
              <a:defRPr/>
            </a:pPr>
            <a:endParaRPr lang="es-MX" sz="20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2800" b="1" dirty="0" smtClean="0">
                <a:solidFill>
                  <a:schemeClr val="bg1"/>
                </a:solidFill>
                <a:effectLst>
                  <a:outerShdw blurRad="38100" dist="38100" dir="2700000" algn="tl">
                    <a:srgbClr val="000000">
                      <a:alpha val="43137"/>
                    </a:srgbClr>
                  </a:outerShdw>
                </a:effectLst>
                <a:latin typeface="Calibri" pitchFamily="34" charset="0"/>
              </a:rPr>
              <a:t>¿Quién debe atender las solicitudes ARCO</a:t>
            </a:r>
            <a:endParaRPr lang="es-MX" sz="28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pic>
        <p:nvPicPr>
          <p:cNvPr id="212995" name="Picture 2"/>
          <p:cNvPicPr>
            <a:picLocks noChangeAspect="1" noChangeArrowheads="1"/>
          </p:cNvPicPr>
          <p:nvPr/>
        </p:nvPicPr>
        <p:blipFill>
          <a:blip r:embed="rId3" cstate="print">
            <a:clrChange>
              <a:clrFrom>
                <a:srgbClr val="FFFFFF"/>
              </a:clrFrom>
              <a:clrTo>
                <a:srgbClr val="FFFFFF">
                  <a:alpha val="0"/>
                </a:srgbClr>
              </a:clrTo>
            </a:clrChange>
          </a:blip>
          <a:srcRect l="6737" t="29417" r="6288" b="16272"/>
          <a:stretch>
            <a:fillRect/>
          </a:stretch>
        </p:blipFill>
        <p:spPr bwMode="auto">
          <a:xfrm>
            <a:off x="392559" y="980728"/>
            <a:ext cx="8643937" cy="5694363"/>
          </a:xfrm>
          <a:prstGeom prst="rect">
            <a:avLst/>
          </a:prstGeom>
          <a:noFill/>
          <a:ln w="9525">
            <a:noFill/>
            <a:miter lim="800000"/>
            <a:headEnd/>
            <a:tailEnd/>
          </a:ln>
        </p:spPr>
      </p:pic>
      <p:sp>
        <p:nvSpPr>
          <p:cNvPr id="4" name="3 CuadroTexto"/>
          <p:cNvSpPr txBox="1"/>
          <p:nvPr/>
        </p:nvSpPr>
        <p:spPr>
          <a:xfrm>
            <a:off x="107505" y="1147018"/>
            <a:ext cx="2664295" cy="985838"/>
          </a:xfrm>
          <a:prstGeom prst="rect">
            <a:avLst/>
          </a:prstGeom>
          <a:noFill/>
        </p:spPr>
        <p:txBody>
          <a:bodyPr anchor="ctr"/>
          <a:lstStyle/>
          <a:p>
            <a:pPr>
              <a:defRPr/>
            </a:pPr>
            <a:endParaRPr lang="es-MX" sz="1600" b="1" dirty="0">
              <a:latin typeface="Calibri" pitchFamily="34" charset="0"/>
            </a:endParaRPr>
          </a:p>
          <a:p>
            <a:pPr>
              <a:defRPr/>
            </a:pPr>
            <a:r>
              <a:rPr lang="es-MX" sz="2000" b="1" dirty="0">
                <a:latin typeface="Calibri" pitchFamily="34" charset="0"/>
              </a:rPr>
              <a:t>Estructura administrativa de la protección de DP</a:t>
            </a:r>
          </a:p>
          <a:p>
            <a:pPr>
              <a:defRPr/>
            </a:pPr>
            <a:r>
              <a:rPr lang="es-MX" sz="1600" b="1" dirty="0">
                <a:latin typeface="Calibri" pitchFamily="34" charset="0"/>
              </a:rPr>
              <a:t> </a:t>
            </a:r>
          </a:p>
        </p:txBody>
      </p:sp>
      <p:sp>
        <p:nvSpPr>
          <p:cNvPr id="5" name="4 Arco"/>
          <p:cNvSpPr/>
          <p:nvPr/>
        </p:nvSpPr>
        <p:spPr>
          <a:xfrm>
            <a:off x="6300192" y="3645024"/>
            <a:ext cx="2448272" cy="936104"/>
          </a:xfrm>
          <a:prstGeom prst="arc">
            <a:avLst>
              <a:gd name="adj1" fmla="val 16200000"/>
              <a:gd name="adj2" fmla="val 1603099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5 Rectángulo"/>
          <p:cNvSpPr/>
          <p:nvPr/>
        </p:nvSpPr>
        <p:spPr>
          <a:xfrm>
            <a:off x="5796136" y="2492896"/>
            <a:ext cx="1368152" cy="64807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rPr>
              <a:t>TITULAR DE OIP</a:t>
            </a:r>
            <a:endParaRPr lang="es-MX" sz="1600" b="1" dirty="0">
              <a:solidFill>
                <a:schemeClr val="tx1"/>
              </a:solidFill>
            </a:endParaRPr>
          </a:p>
        </p:txBody>
      </p:sp>
      <p:sp>
        <p:nvSpPr>
          <p:cNvPr id="7" name="6 Arco"/>
          <p:cNvSpPr/>
          <p:nvPr/>
        </p:nvSpPr>
        <p:spPr>
          <a:xfrm>
            <a:off x="5580112" y="2348880"/>
            <a:ext cx="1872208" cy="936104"/>
          </a:xfrm>
          <a:prstGeom prst="arc">
            <a:avLst>
              <a:gd name="adj1" fmla="val 16200000"/>
              <a:gd name="adj2" fmla="val 1603099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15" name="14 Grupo"/>
          <p:cNvGrpSpPr/>
          <p:nvPr/>
        </p:nvGrpSpPr>
        <p:grpSpPr>
          <a:xfrm>
            <a:off x="1115616" y="3704653"/>
            <a:ext cx="5800030" cy="2676675"/>
            <a:chOff x="1187624" y="3848669"/>
            <a:chExt cx="5800030" cy="2676675"/>
          </a:xfrm>
        </p:grpSpPr>
        <p:sp>
          <p:nvSpPr>
            <p:cNvPr id="9" name="8 Forma libre"/>
            <p:cNvSpPr/>
            <p:nvPr/>
          </p:nvSpPr>
          <p:spPr>
            <a:xfrm>
              <a:off x="1214651" y="3848669"/>
              <a:ext cx="5773003" cy="2676675"/>
            </a:xfrm>
            <a:custGeom>
              <a:avLst/>
              <a:gdLst>
                <a:gd name="connsiteX0" fmla="*/ 5636525 w 5773003"/>
                <a:gd name="connsiteY0" fmla="*/ 0 h 2019868"/>
                <a:gd name="connsiteX1" fmla="*/ 0 w 5773003"/>
                <a:gd name="connsiteY1" fmla="*/ 805218 h 2019868"/>
                <a:gd name="connsiteX2" fmla="*/ 0 w 5773003"/>
                <a:gd name="connsiteY2" fmla="*/ 805218 h 2019868"/>
                <a:gd name="connsiteX3" fmla="*/ 313898 w 5773003"/>
                <a:gd name="connsiteY3" fmla="*/ 832513 h 2019868"/>
                <a:gd name="connsiteX4" fmla="*/ 450376 w 5773003"/>
                <a:gd name="connsiteY4" fmla="*/ 859809 h 2019868"/>
                <a:gd name="connsiteX5" fmla="*/ 614149 w 5773003"/>
                <a:gd name="connsiteY5" fmla="*/ 887104 h 2019868"/>
                <a:gd name="connsiteX6" fmla="*/ 928048 w 5773003"/>
                <a:gd name="connsiteY6" fmla="*/ 1009934 h 2019868"/>
                <a:gd name="connsiteX7" fmla="*/ 1269242 w 5773003"/>
                <a:gd name="connsiteY7" fmla="*/ 1132764 h 2019868"/>
                <a:gd name="connsiteX8" fmla="*/ 1378424 w 5773003"/>
                <a:gd name="connsiteY8" fmla="*/ 1173707 h 2019868"/>
                <a:gd name="connsiteX9" fmla="*/ 1473958 w 5773003"/>
                <a:gd name="connsiteY9" fmla="*/ 1228298 h 2019868"/>
                <a:gd name="connsiteX10" fmla="*/ 1678674 w 5773003"/>
                <a:gd name="connsiteY10" fmla="*/ 1296537 h 2019868"/>
                <a:gd name="connsiteX11" fmla="*/ 1801504 w 5773003"/>
                <a:gd name="connsiteY11" fmla="*/ 1378424 h 2019868"/>
                <a:gd name="connsiteX12" fmla="*/ 1883391 w 5773003"/>
                <a:gd name="connsiteY12" fmla="*/ 1405719 h 2019868"/>
                <a:gd name="connsiteX13" fmla="*/ 1924334 w 5773003"/>
                <a:gd name="connsiteY13" fmla="*/ 1433015 h 2019868"/>
                <a:gd name="connsiteX14" fmla="*/ 2006221 w 5773003"/>
                <a:gd name="connsiteY14" fmla="*/ 1460310 h 2019868"/>
                <a:gd name="connsiteX15" fmla="*/ 2088107 w 5773003"/>
                <a:gd name="connsiteY15" fmla="*/ 1596788 h 2019868"/>
                <a:gd name="connsiteX16" fmla="*/ 2169994 w 5773003"/>
                <a:gd name="connsiteY16" fmla="*/ 1637731 h 2019868"/>
                <a:gd name="connsiteX17" fmla="*/ 2238233 w 5773003"/>
                <a:gd name="connsiteY17" fmla="*/ 1678674 h 2019868"/>
                <a:gd name="connsiteX18" fmla="*/ 2374710 w 5773003"/>
                <a:gd name="connsiteY18" fmla="*/ 1705970 h 2019868"/>
                <a:gd name="connsiteX19" fmla="*/ 2415653 w 5773003"/>
                <a:gd name="connsiteY19" fmla="*/ 1760561 h 2019868"/>
                <a:gd name="connsiteX20" fmla="*/ 2442949 w 5773003"/>
                <a:gd name="connsiteY20" fmla="*/ 1815152 h 2019868"/>
                <a:gd name="connsiteX21" fmla="*/ 2511188 w 5773003"/>
                <a:gd name="connsiteY21" fmla="*/ 1883391 h 2019868"/>
                <a:gd name="connsiteX22" fmla="*/ 2524836 w 5773003"/>
                <a:gd name="connsiteY22" fmla="*/ 1924334 h 2019868"/>
                <a:gd name="connsiteX23" fmla="*/ 2606722 w 5773003"/>
                <a:gd name="connsiteY23" fmla="*/ 1992573 h 2019868"/>
                <a:gd name="connsiteX24" fmla="*/ 2620370 w 5773003"/>
                <a:gd name="connsiteY24" fmla="*/ 2019868 h 2019868"/>
                <a:gd name="connsiteX25" fmla="*/ 2620370 w 5773003"/>
                <a:gd name="connsiteY25" fmla="*/ 2019868 h 2019868"/>
                <a:gd name="connsiteX26" fmla="*/ 5773003 w 5773003"/>
                <a:gd name="connsiteY26" fmla="*/ 900752 h 2019868"/>
                <a:gd name="connsiteX27" fmla="*/ 5732059 w 5773003"/>
                <a:gd name="connsiteY27" fmla="*/ 859809 h 2019868"/>
                <a:gd name="connsiteX28" fmla="*/ 5472752 w 5773003"/>
                <a:gd name="connsiteY28" fmla="*/ 764274 h 2019868"/>
                <a:gd name="connsiteX29" fmla="*/ 5308979 w 5773003"/>
                <a:gd name="connsiteY29" fmla="*/ 641444 h 2019868"/>
                <a:gd name="connsiteX30" fmla="*/ 5145206 w 5773003"/>
                <a:gd name="connsiteY30" fmla="*/ 477671 h 2019868"/>
                <a:gd name="connsiteX31" fmla="*/ 5227092 w 5773003"/>
                <a:gd name="connsiteY31" fmla="*/ 245659 h 2019868"/>
                <a:gd name="connsiteX32" fmla="*/ 5336274 w 5773003"/>
                <a:gd name="connsiteY32" fmla="*/ 136477 h 2019868"/>
                <a:gd name="connsiteX33" fmla="*/ 5636525 w 5773003"/>
                <a:gd name="connsiteY33" fmla="*/ 0 h 2019868"/>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06221 w 5773003"/>
                <a:gd name="connsiteY14" fmla="*/ 1460310 h 2676675"/>
                <a:gd name="connsiteX15" fmla="*/ 2088107 w 5773003"/>
                <a:gd name="connsiteY15" fmla="*/ 1596788 h 2676675"/>
                <a:gd name="connsiteX16" fmla="*/ 2169994 w 5773003"/>
                <a:gd name="connsiteY16" fmla="*/ 1637731 h 2676675"/>
                <a:gd name="connsiteX17" fmla="*/ 2238233 w 5773003"/>
                <a:gd name="connsiteY17" fmla="*/ 1678674 h 2676675"/>
                <a:gd name="connsiteX18" fmla="*/ 2374710 w 5773003"/>
                <a:gd name="connsiteY18" fmla="*/ 1705970 h 2676675"/>
                <a:gd name="connsiteX19" fmla="*/ 2415653 w 5773003"/>
                <a:gd name="connsiteY19" fmla="*/ 1760561 h 2676675"/>
                <a:gd name="connsiteX20" fmla="*/ 2442949 w 5773003"/>
                <a:gd name="connsiteY20" fmla="*/ 1815152 h 2676675"/>
                <a:gd name="connsiteX21" fmla="*/ 2511188 w 5773003"/>
                <a:gd name="connsiteY21" fmla="*/ 1883391 h 2676675"/>
                <a:gd name="connsiteX22" fmla="*/ 2524836 w 5773003"/>
                <a:gd name="connsiteY22" fmla="*/ 1924334 h 2676675"/>
                <a:gd name="connsiteX23" fmla="*/ 2606722 w 5773003"/>
                <a:gd name="connsiteY23" fmla="*/ 1992573 h 2676675"/>
                <a:gd name="connsiteX24" fmla="*/ 2620370 w 5773003"/>
                <a:gd name="connsiteY24" fmla="*/ 2019868 h 2676675"/>
                <a:gd name="connsiteX25" fmla="*/ 3357349 w 5773003"/>
                <a:gd name="connsiteY25" fmla="*/ 2676675 h 2676675"/>
                <a:gd name="connsiteX26" fmla="*/ 5773003 w 5773003"/>
                <a:gd name="connsiteY26" fmla="*/ 900752 h 2676675"/>
                <a:gd name="connsiteX27" fmla="*/ 5732059 w 5773003"/>
                <a:gd name="connsiteY27" fmla="*/ 859809 h 2676675"/>
                <a:gd name="connsiteX28" fmla="*/ 5472752 w 5773003"/>
                <a:gd name="connsiteY28" fmla="*/ 764274 h 2676675"/>
                <a:gd name="connsiteX29" fmla="*/ 5308979 w 5773003"/>
                <a:gd name="connsiteY29" fmla="*/ 641444 h 2676675"/>
                <a:gd name="connsiteX30" fmla="*/ 5145206 w 5773003"/>
                <a:gd name="connsiteY30" fmla="*/ 477671 h 2676675"/>
                <a:gd name="connsiteX31" fmla="*/ 5227092 w 5773003"/>
                <a:gd name="connsiteY31" fmla="*/ 245659 h 2676675"/>
                <a:gd name="connsiteX32" fmla="*/ 5336274 w 5773003"/>
                <a:gd name="connsiteY32" fmla="*/ 136477 h 2676675"/>
                <a:gd name="connsiteX33" fmla="*/ 5636525 w 5773003"/>
                <a:gd name="connsiteY3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06221 w 5773003"/>
                <a:gd name="connsiteY14" fmla="*/ 1460310 h 2676675"/>
                <a:gd name="connsiteX15" fmla="*/ 2088107 w 5773003"/>
                <a:gd name="connsiteY15" fmla="*/ 1596788 h 2676675"/>
                <a:gd name="connsiteX16" fmla="*/ 2169994 w 5773003"/>
                <a:gd name="connsiteY16" fmla="*/ 1637731 h 2676675"/>
                <a:gd name="connsiteX17" fmla="*/ 2238233 w 5773003"/>
                <a:gd name="connsiteY17" fmla="*/ 1678674 h 2676675"/>
                <a:gd name="connsiteX18" fmla="*/ 2374710 w 5773003"/>
                <a:gd name="connsiteY18" fmla="*/ 1705970 h 2676675"/>
                <a:gd name="connsiteX19" fmla="*/ 2415653 w 5773003"/>
                <a:gd name="connsiteY19" fmla="*/ 1760561 h 2676675"/>
                <a:gd name="connsiteX20" fmla="*/ 2442949 w 5773003"/>
                <a:gd name="connsiteY20" fmla="*/ 1815152 h 2676675"/>
                <a:gd name="connsiteX21" fmla="*/ 2511188 w 5773003"/>
                <a:gd name="connsiteY21" fmla="*/ 1883391 h 2676675"/>
                <a:gd name="connsiteX22" fmla="*/ 2524836 w 5773003"/>
                <a:gd name="connsiteY22" fmla="*/ 1924334 h 2676675"/>
                <a:gd name="connsiteX23" fmla="*/ 2606722 w 5773003"/>
                <a:gd name="connsiteY23" fmla="*/ 1992573 h 2676675"/>
                <a:gd name="connsiteX24" fmla="*/ 3357349 w 5773003"/>
                <a:gd name="connsiteY24" fmla="*/ 804467 h 2676675"/>
                <a:gd name="connsiteX25" fmla="*/ 3357349 w 5773003"/>
                <a:gd name="connsiteY25" fmla="*/ 2676675 h 2676675"/>
                <a:gd name="connsiteX26" fmla="*/ 5773003 w 5773003"/>
                <a:gd name="connsiteY26" fmla="*/ 900752 h 2676675"/>
                <a:gd name="connsiteX27" fmla="*/ 5732059 w 5773003"/>
                <a:gd name="connsiteY27" fmla="*/ 859809 h 2676675"/>
                <a:gd name="connsiteX28" fmla="*/ 5472752 w 5773003"/>
                <a:gd name="connsiteY28" fmla="*/ 764274 h 2676675"/>
                <a:gd name="connsiteX29" fmla="*/ 5308979 w 5773003"/>
                <a:gd name="connsiteY29" fmla="*/ 641444 h 2676675"/>
                <a:gd name="connsiteX30" fmla="*/ 5145206 w 5773003"/>
                <a:gd name="connsiteY30" fmla="*/ 477671 h 2676675"/>
                <a:gd name="connsiteX31" fmla="*/ 5227092 w 5773003"/>
                <a:gd name="connsiteY31" fmla="*/ 245659 h 2676675"/>
                <a:gd name="connsiteX32" fmla="*/ 5336274 w 5773003"/>
                <a:gd name="connsiteY32" fmla="*/ 136477 h 2676675"/>
                <a:gd name="connsiteX33" fmla="*/ 5636525 w 5773003"/>
                <a:gd name="connsiteY3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06221 w 5773003"/>
                <a:gd name="connsiteY14" fmla="*/ 1460310 h 2676675"/>
                <a:gd name="connsiteX15" fmla="*/ 2088107 w 5773003"/>
                <a:gd name="connsiteY15" fmla="*/ 1596788 h 2676675"/>
                <a:gd name="connsiteX16" fmla="*/ 2238233 w 5773003"/>
                <a:gd name="connsiteY16" fmla="*/ 1678674 h 2676675"/>
                <a:gd name="connsiteX17" fmla="*/ 2374710 w 5773003"/>
                <a:gd name="connsiteY17" fmla="*/ 1705970 h 2676675"/>
                <a:gd name="connsiteX18" fmla="*/ 2415653 w 5773003"/>
                <a:gd name="connsiteY18" fmla="*/ 1760561 h 2676675"/>
                <a:gd name="connsiteX19" fmla="*/ 2442949 w 5773003"/>
                <a:gd name="connsiteY19" fmla="*/ 1815152 h 2676675"/>
                <a:gd name="connsiteX20" fmla="*/ 2511188 w 5773003"/>
                <a:gd name="connsiteY20" fmla="*/ 1883391 h 2676675"/>
                <a:gd name="connsiteX21" fmla="*/ 2524836 w 5773003"/>
                <a:gd name="connsiteY21" fmla="*/ 1924334 h 2676675"/>
                <a:gd name="connsiteX22" fmla="*/ 2606722 w 5773003"/>
                <a:gd name="connsiteY22" fmla="*/ 1992573 h 2676675"/>
                <a:gd name="connsiteX23" fmla="*/ 3357349 w 5773003"/>
                <a:gd name="connsiteY23" fmla="*/ 804467 h 2676675"/>
                <a:gd name="connsiteX24" fmla="*/ 3357349 w 5773003"/>
                <a:gd name="connsiteY24" fmla="*/ 2676675 h 2676675"/>
                <a:gd name="connsiteX25" fmla="*/ 5773003 w 5773003"/>
                <a:gd name="connsiteY25" fmla="*/ 900752 h 2676675"/>
                <a:gd name="connsiteX26" fmla="*/ 5732059 w 5773003"/>
                <a:gd name="connsiteY26" fmla="*/ 859809 h 2676675"/>
                <a:gd name="connsiteX27" fmla="*/ 5472752 w 5773003"/>
                <a:gd name="connsiteY27" fmla="*/ 764274 h 2676675"/>
                <a:gd name="connsiteX28" fmla="*/ 5308979 w 5773003"/>
                <a:gd name="connsiteY28" fmla="*/ 641444 h 2676675"/>
                <a:gd name="connsiteX29" fmla="*/ 5145206 w 5773003"/>
                <a:gd name="connsiteY29" fmla="*/ 477671 h 2676675"/>
                <a:gd name="connsiteX30" fmla="*/ 5227092 w 5773003"/>
                <a:gd name="connsiteY30" fmla="*/ 245659 h 2676675"/>
                <a:gd name="connsiteX31" fmla="*/ 5336274 w 5773003"/>
                <a:gd name="connsiteY31" fmla="*/ 136477 h 2676675"/>
                <a:gd name="connsiteX32" fmla="*/ 5636525 w 5773003"/>
                <a:gd name="connsiteY32"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88107 w 5773003"/>
                <a:gd name="connsiteY14" fmla="*/ 1596788 h 2676675"/>
                <a:gd name="connsiteX15" fmla="*/ 2238233 w 5773003"/>
                <a:gd name="connsiteY15" fmla="*/ 1678674 h 2676675"/>
                <a:gd name="connsiteX16" fmla="*/ 2374710 w 5773003"/>
                <a:gd name="connsiteY16" fmla="*/ 1705970 h 2676675"/>
                <a:gd name="connsiteX17" fmla="*/ 2415653 w 5773003"/>
                <a:gd name="connsiteY17" fmla="*/ 1760561 h 2676675"/>
                <a:gd name="connsiteX18" fmla="*/ 2442949 w 5773003"/>
                <a:gd name="connsiteY18" fmla="*/ 1815152 h 2676675"/>
                <a:gd name="connsiteX19" fmla="*/ 2511188 w 5773003"/>
                <a:gd name="connsiteY19" fmla="*/ 1883391 h 2676675"/>
                <a:gd name="connsiteX20" fmla="*/ 2524836 w 5773003"/>
                <a:gd name="connsiteY20" fmla="*/ 1924334 h 2676675"/>
                <a:gd name="connsiteX21" fmla="*/ 2606722 w 5773003"/>
                <a:gd name="connsiteY21" fmla="*/ 1992573 h 2676675"/>
                <a:gd name="connsiteX22" fmla="*/ 3357349 w 5773003"/>
                <a:gd name="connsiteY22" fmla="*/ 804467 h 2676675"/>
                <a:gd name="connsiteX23" fmla="*/ 3357349 w 5773003"/>
                <a:gd name="connsiteY23" fmla="*/ 2676675 h 2676675"/>
                <a:gd name="connsiteX24" fmla="*/ 5773003 w 5773003"/>
                <a:gd name="connsiteY24" fmla="*/ 900752 h 2676675"/>
                <a:gd name="connsiteX25" fmla="*/ 5732059 w 5773003"/>
                <a:gd name="connsiteY25" fmla="*/ 859809 h 2676675"/>
                <a:gd name="connsiteX26" fmla="*/ 5472752 w 5773003"/>
                <a:gd name="connsiteY26" fmla="*/ 764274 h 2676675"/>
                <a:gd name="connsiteX27" fmla="*/ 5308979 w 5773003"/>
                <a:gd name="connsiteY27" fmla="*/ 641444 h 2676675"/>
                <a:gd name="connsiteX28" fmla="*/ 5145206 w 5773003"/>
                <a:gd name="connsiteY28" fmla="*/ 477671 h 2676675"/>
                <a:gd name="connsiteX29" fmla="*/ 5227092 w 5773003"/>
                <a:gd name="connsiteY29" fmla="*/ 245659 h 2676675"/>
                <a:gd name="connsiteX30" fmla="*/ 5336274 w 5773003"/>
                <a:gd name="connsiteY30" fmla="*/ 136477 h 2676675"/>
                <a:gd name="connsiteX31" fmla="*/ 5636525 w 5773003"/>
                <a:gd name="connsiteY31"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2088107 w 5773003"/>
                <a:gd name="connsiteY13" fmla="*/ 1596788 h 2676675"/>
                <a:gd name="connsiteX14" fmla="*/ 2238233 w 5773003"/>
                <a:gd name="connsiteY14" fmla="*/ 1678674 h 2676675"/>
                <a:gd name="connsiteX15" fmla="*/ 2374710 w 5773003"/>
                <a:gd name="connsiteY15" fmla="*/ 1705970 h 2676675"/>
                <a:gd name="connsiteX16" fmla="*/ 2415653 w 5773003"/>
                <a:gd name="connsiteY16" fmla="*/ 1760561 h 2676675"/>
                <a:gd name="connsiteX17" fmla="*/ 2442949 w 5773003"/>
                <a:gd name="connsiteY17" fmla="*/ 1815152 h 2676675"/>
                <a:gd name="connsiteX18" fmla="*/ 2511188 w 5773003"/>
                <a:gd name="connsiteY18" fmla="*/ 1883391 h 2676675"/>
                <a:gd name="connsiteX19" fmla="*/ 2524836 w 5773003"/>
                <a:gd name="connsiteY19" fmla="*/ 1924334 h 2676675"/>
                <a:gd name="connsiteX20" fmla="*/ 2606722 w 5773003"/>
                <a:gd name="connsiteY20" fmla="*/ 1992573 h 2676675"/>
                <a:gd name="connsiteX21" fmla="*/ 3357349 w 5773003"/>
                <a:gd name="connsiteY21" fmla="*/ 804467 h 2676675"/>
                <a:gd name="connsiteX22" fmla="*/ 3357349 w 5773003"/>
                <a:gd name="connsiteY22" fmla="*/ 2676675 h 2676675"/>
                <a:gd name="connsiteX23" fmla="*/ 5773003 w 5773003"/>
                <a:gd name="connsiteY23" fmla="*/ 900752 h 2676675"/>
                <a:gd name="connsiteX24" fmla="*/ 5732059 w 5773003"/>
                <a:gd name="connsiteY24" fmla="*/ 859809 h 2676675"/>
                <a:gd name="connsiteX25" fmla="*/ 5472752 w 5773003"/>
                <a:gd name="connsiteY25" fmla="*/ 764274 h 2676675"/>
                <a:gd name="connsiteX26" fmla="*/ 5308979 w 5773003"/>
                <a:gd name="connsiteY26" fmla="*/ 641444 h 2676675"/>
                <a:gd name="connsiteX27" fmla="*/ 5145206 w 5773003"/>
                <a:gd name="connsiteY27" fmla="*/ 477671 h 2676675"/>
                <a:gd name="connsiteX28" fmla="*/ 5227092 w 5773003"/>
                <a:gd name="connsiteY28" fmla="*/ 245659 h 2676675"/>
                <a:gd name="connsiteX29" fmla="*/ 5336274 w 5773003"/>
                <a:gd name="connsiteY29" fmla="*/ 136477 h 2676675"/>
                <a:gd name="connsiteX30" fmla="*/ 5636525 w 5773003"/>
                <a:gd name="connsiteY30"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378424 w 5773003"/>
                <a:gd name="connsiteY7" fmla="*/ 1173707 h 2676675"/>
                <a:gd name="connsiteX8" fmla="*/ 1473958 w 5773003"/>
                <a:gd name="connsiteY8" fmla="*/ 1228298 h 2676675"/>
                <a:gd name="connsiteX9" fmla="*/ 1678674 w 5773003"/>
                <a:gd name="connsiteY9" fmla="*/ 1296537 h 2676675"/>
                <a:gd name="connsiteX10" fmla="*/ 1801504 w 5773003"/>
                <a:gd name="connsiteY10" fmla="*/ 1378424 h 2676675"/>
                <a:gd name="connsiteX11" fmla="*/ 1883391 w 5773003"/>
                <a:gd name="connsiteY11" fmla="*/ 1405719 h 2676675"/>
                <a:gd name="connsiteX12" fmla="*/ 2088107 w 5773003"/>
                <a:gd name="connsiteY12" fmla="*/ 1596788 h 2676675"/>
                <a:gd name="connsiteX13" fmla="*/ 2238233 w 5773003"/>
                <a:gd name="connsiteY13" fmla="*/ 1678674 h 2676675"/>
                <a:gd name="connsiteX14" fmla="*/ 2374710 w 5773003"/>
                <a:gd name="connsiteY14" fmla="*/ 1705970 h 2676675"/>
                <a:gd name="connsiteX15" fmla="*/ 2415653 w 5773003"/>
                <a:gd name="connsiteY15" fmla="*/ 1760561 h 2676675"/>
                <a:gd name="connsiteX16" fmla="*/ 2442949 w 5773003"/>
                <a:gd name="connsiteY16" fmla="*/ 1815152 h 2676675"/>
                <a:gd name="connsiteX17" fmla="*/ 2511188 w 5773003"/>
                <a:gd name="connsiteY17" fmla="*/ 1883391 h 2676675"/>
                <a:gd name="connsiteX18" fmla="*/ 2524836 w 5773003"/>
                <a:gd name="connsiteY18" fmla="*/ 1924334 h 2676675"/>
                <a:gd name="connsiteX19" fmla="*/ 2606722 w 5773003"/>
                <a:gd name="connsiteY19" fmla="*/ 1992573 h 2676675"/>
                <a:gd name="connsiteX20" fmla="*/ 3357349 w 5773003"/>
                <a:gd name="connsiteY20" fmla="*/ 804467 h 2676675"/>
                <a:gd name="connsiteX21" fmla="*/ 3357349 w 5773003"/>
                <a:gd name="connsiteY21" fmla="*/ 2676675 h 2676675"/>
                <a:gd name="connsiteX22" fmla="*/ 5773003 w 5773003"/>
                <a:gd name="connsiteY22" fmla="*/ 900752 h 2676675"/>
                <a:gd name="connsiteX23" fmla="*/ 5732059 w 5773003"/>
                <a:gd name="connsiteY23" fmla="*/ 859809 h 2676675"/>
                <a:gd name="connsiteX24" fmla="*/ 5472752 w 5773003"/>
                <a:gd name="connsiteY24" fmla="*/ 764274 h 2676675"/>
                <a:gd name="connsiteX25" fmla="*/ 5308979 w 5773003"/>
                <a:gd name="connsiteY25" fmla="*/ 641444 h 2676675"/>
                <a:gd name="connsiteX26" fmla="*/ 5145206 w 5773003"/>
                <a:gd name="connsiteY26" fmla="*/ 477671 h 2676675"/>
                <a:gd name="connsiteX27" fmla="*/ 5227092 w 5773003"/>
                <a:gd name="connsiteY27" fmla="*/ 245659 h 2676675"/>
                <a:gd name="connsiteX28" fmla="*/ 5336274 w 5773003"/>
                <a:gd name="connsiteY28" fmla="*/ 136477 h 2676675"/>
                <a:gd name="connsiteX29" fmla="*/ 5636525 w 5773003"/>
                <a:gd name="connsiteY29"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678674 w 5773003"/>
                <a:gd name="connsiteY8" fmla="*/ 1296537 h 2676675"/>
                <a:gd name="connsiteX9" fmla="*/ 1801504 w 5773003"/>
                <a:gd name="connsiteY9" fmla="*/ 1378424 h 2676675"/>
                <a:gd name="connsiteX10" fmla="*/ 1883391 w 5773003"/>
                <a:gd name="connsiteY10" fmla="*/ 1405719 h 2676675"/>
                <a:gd name="connsiteX11" fmla="*/ 2088107 w 5773003"/>
                <a:gd name="connsiteY11" fmla="*/ 1596788 h 2676675"/>
                <a:gd name="connsiteX12" fmla="*/ 2238233 w 5773003"/>
                <a:gd name="connsiteY12" fmla="*/ 1678674 h 2676675"/>
                <a:gd name="connsiteX13" fmla="*/ 2374710 w 5773003"/>
                <a:gd name="connsiteY13" fmla="*/ 1705970 h 2676675"/>
                <a:gd name="connsiteX14" fmla="*/ 2415653 w 5773003"/>
                <a:gd name="connsiteY14" fmla="*/ 1760561 h 2676675"/>
                <a:gd name="connsiteX15" fmla="*/ 2442949 w 5773003"/>
                <a:gd name="connsiteY15" fmla="*/ 1815152 h 2676675"/>
                <a:gd name="connsiteX16" fmla="*/ 2511188 w 5773003"/>
                <a:gd name="connsiteY16" fmla="*/ 1883391 h 2676675"/>
                <a:gd name="connsiteX17" fmla="*/ 2524836 w 5773003"/>
                <a:gd name="connsiteY17" fmla="*/ 1924334 h 2676675"/>
                <a:gd name="connsiteX18" fmla="*/ 2606722 w 5773003"/>
                <a:gd name="connsiteY18" fmla="*/ 1992573 h 2676675"/>
                <a:gd name="connsiteX19" fmla="*/ 3357349 w 5773003"/>
                <a:gd name="connsiteY19" fmla="*/ 804467 h 2676675"/>
                <a:gd name="connsiteX20" fmla="*/ 3357349 w 5773003"/>
                <a:gd name="connsiteY20" fmla="*/ 2676675 h 2676675"/>
                <a:gd name="connsiteX21" fmla="*/ 5773003 w 5773003"/>
                <a:gd name="connsiteY21" fmla="*/ 900752 h 2676675"/>
                <a:gd name="connsiteX22" fmla="*/ 5732059 w 5773003"/>
                <a:gd name="connsiteY22" fmla="*/ 859809 h 2676675"/>
                <a:gd name="connsiteX23" fmla="*/ 5472752 w 5773003"/>
                <a:gd name="connsiteY23" fmla="*/ 764274 h 2676675"/>
                <a:gd name="connsiteX24" fmla="*/ 5308979 w 5773003"/>
                <a:gd name="connsiteY24" fmla="*/ 641444 h 2676675"/>
                <a:gd name="connsiteX25" fmla="*/ 5145206 w 5773003"/>
                <a:gd name="connsiteY25" fmla="*/ 477671 h 2676675"/>
                <a:gd name="connsiteX26" fmla="*/ 5227092 w 5773003"/>
                <a:gd name="connsiteY26" fmla="*/ 245659 h 2676675"/>
                <a:gd name="connsiteX27" fmla="*/ 5336274 w 5773003"/>
                <a:gd name="connsiteY27" fmla="*/ 136477 h 2676675"/>
                <a:gd name="connsiteX28" fmla="*/ 5636525 w 5773003"/>
                <a:gd name="connsiteY28"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442949 w 5773003"/>
                <a:gd name="connsiteY14" fmla="*/ 1815152 h 2676675"/>
                <a:gd name="connsiteX15" fmla="*/ 2511188 w 5773003"/>
                <a:gd name="connsiteY15" fmla="*/ 1883391 h 2676675"/>
                <a:gd name="connsiteX16" fmla="*/ 2524836 w 5773003"/>
                <a:gd name="connsiteY16" fmla="*/ 1924334 h 2676675"/>
                <a:gd name="connsiteX17" fmla="*/ 2606722 w 5773003"/>
                <a:gd name="connsiteY17" fmla="*/ 1992573 h 2676675"/>
                <a:gd name="connsiteX18" fmla="*/ 3357349 w 5773003"/>
                <a:gd name="connsiteY18" fmla="*/ 804467 h 2676675"/>
                <a:gd name="connsiteX19" fmla="*/ 3357349 w 5773003"/>
                <a:gd name="connsiteY19" fmla="*/ 2676675 h 2676675"/>
                <a:gd name="connsiteX20" fmla="*/ 5773003 w 5773003"/>
                <a:gd name="connsiteY20" fmla="*/ 900752 h 2676675"/>
                <a:gd name="connsiteX21" fmla="*/ 5732059 w 5773003"/>
                <a:gd name="connsiteY21" fmla="*/ 859809 h 2676675"/>
                <a:gd name="connsiteX22" fmla="*/ 5472752 w 5773003"/>
                <a:gd name="connsiteY22" fmla="*/ 764274 h 2676675"/>
                <a:gd name="connsiteX23" fmla="*/ 5308979 w 5773003"/>
                <a:gd name="connsiteY23" fmla="*/ 641444 h 2676675"/>
                <a:gd name="connsiteX24" fmla="*/ 5145206 w 5773003"/>
                <a:gd name="connsiteY24" fmla="*/ 477671 h 2676675"/>
                <a:gd name="connsiteX25" fmla="*/ 5227092 w 5773003"/>
                <a:gd name="connsiteY25" fmla="*/ 245659 h 2676675"/>
                <a:gd name="connsiteX26" fmla="*/ 5336274 w 5773003"/>
                <a:gd name="connsiteY26" fmla="*/ 136477 h 2676675"/>
                <a:gd name="connsiteX27" fmla="*/ 5636525 w 5773003"/>
                <a:gd name="connsiteY27"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442949 w 5773003"/>
                <a:gd name="connsiteY14" fmla="*/ 1815152 h 2676675"/>
                <a:gd name="connsiteX15" fmla="*/ 2511188 w 5773003"/>
                <a:gd name="connsiteY15" fmla="*/ 1883391 h 2676675"/>
                <a:gd name="connsiteX16" fmla="*/ 2606722 w 5773003"/>
                <a:gd name="connsiteY16" fmla="*/ 1992573 h 2676675"/>
                <a:gd name="connsiteX17" fmla="*/ 3357349 w 5773003"/>
                <a:gd name="connsiteY17" fmla="*/ 804467 h 2676675"/>
                <a:gd name="connsiteX18" fmla="*/ 3357349 w 5773003"/>
                <a:gd name="connsiteY18" fmla="*/ 2676675 h 2676675"/>
                <a:gd name="connsiteX19" fmla="*/ 5773003 w 5773003"/>
                <a:gd name="connsiteY19" fmla="*/ 900752 h 2676675"/>
                <a:gd name="connsiteX20" fmla="*/ 5732059 w 5773003"/>
                <a:gd name="connsiteY20" fmla="*/ 859809 h 2676675"/>
                <a:gd name="connsiteX21" fmla="*/ 5472752 w 5773003"/>
                <a:gd name="connsiteY21" fmla="*/ 764274 h 2676675"/>
                <a:gd name="connsiteX22" fmla="*/ 5308979 w 5773003"/>
                <a:gd name="connsiteY22" fmla="*/ 641444 h 2676675"/>
                <a:gd name="connsiteX23" fmla="*/ 5145206 w 5773003"/>
                <a:gd name="connsiteY23" fmla="*/ 477671 h 2676675"/>
                <a:gd name="connsiteX24" fmla="*/ 5227092 w 5773003"/>
                <a:gd name="connsiteY24" fmla="*/ 245659 h 2676675"/>
                <a:gd name="connsiteX25" fmla="*/ 5336274 w 5773003"/>
                <a:gd name="connsiteY25" fmla="*/ 136477 h 2676675"/>
                <a:gd name="connsiteX26" fmla="*/ 5636525 w 5773003"/>
                <a:gd name="connsiteY26"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511188 w 5773003"/>
                <a:gd name="connsiteY14" fmla="*/ 1883391 h 2676675"/>
                <a:gd name="connsiteX15" fmla="*/ 2606722 w 5773003"/>
                <a:gd name="connsiteY15" fmla="*/ 1992573 h 2676675"/>
                <a:gd name="connsiteX16" fmla="*/ 3357349 w 5773003"/>
                <a:gd name="connsiteY16" fmla="*/ 804467 h 2676675"/>
                <a:gd name="connsiteX17" fmla="*/ 3357349 w 5773003"/>
                <a:gd name="connsiteY17" fmla="*/ 2676675 h 2676675"/>
                <a:gd name="connsiteX18" fmla="*/ 5773003 w 5773003"/>
                <a:gd name="connsiteY18" fmla="*/ 900752 h 2676675"/>
                <a:gd name="connsiteX19" fmla="*/ 5732059 w 5773003"/>
                <a:gd name="connsiteY19" fmla="*/ 859809 h 2676675"/>
                <a:gd name="connsiteX20" fmla="*/ 5472752 w 5773003"/>
                <a:gd name="connsiteY20" fmla="*/ 764274 h 2676675"/>
                <a:gd name="connsiteX21" fmla="*/ 5308979 w 5773003"/>
                <a:gd name="connsiteY21" fmla="*/ 641444 h 2676675"/>
                <a:gd name="connsiteX22" fmla="*/ 5145206 w 5773003"/>
                <a:gd name="connsiteY22" fmla="*/ 477671 h 2676675"/>
                <a:gd name="connsiteX23" fmla="*/ 5227092 w 5773003"/>
                <a:gd name="connsiteY23" fmla="*/ 245659 h 2676675"/>
                <a:gd name="connsiteX24" fmla="*/ 5336274 w 5773003"/>
                <a:gd name="connsiteY24" fmla="*/ 136477 h 2676675"/>
                <a:gd name="connsiteX25" fmla="*/ 5636525 w 5773003"/>
                <a:gd name="connsiteY25"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511188 w 5773003"/>
                <a:gd name="connsiteY14" fmla="*/ 1883391 h 2676675"/>
                <a:gd name="connsiteX15" fmla="*/ 3357349 w 5773003"/>
                <a:gd name="connsiteY15" fmla="*/ 804467 h 2676675"/>
                <a:gd name="connsiteX16" fmla="*/ 3357349 w 5773003"/>
                <a:gd name="connsiteY16" fmla="*/ 2676675 h 2676675"/>
                <a:gd name="connsiteX17" fmla="*/ 5773003 w 5773003"/>
                <a:gd name="connsiteY17" fmla="*/ 900752 h 2676675"/>
                <a:gd name="connsiteX18" fmla="*/ 5732059 w 5773003"/>
                <a:gd name="connsiteY18" fmla="*/ 859809 h 2676675"/>
                <a:gd name="connsiteX19" fmla="*/ 5472752 w 5773003"/>
                <a:gd name="connsiteY19" fmla="*/ 764274 h 2676675"/>
                <a:gd name="connsiteX20" fmla="*/ 5308979 w 5773003"/>
                <a:gd name="connsiteY20" fmla="*/ 641444 h 2676675"/>
                <a:gd name="connsiteX21" fmla="*/ 5145206 w 5773003"/>
                <a:gd name="connsiteY21" fmla="*/ 477671 h 2676675"/>
                <a:gd name="connsiteX22" fmla="*/ 5227092 w 5773003"/>
                <a:gd name="connsiteY22" fmla="*/ 245659 h 2676675"/>
                <a:gd name="connsiteX23" fmla="*/ 5336274 w 5773003"/>
                <a:gd name="connsiteY23" fmla="*/ 136477 h 2676675"/>
                <a:gd name="connsiteX24" fmla="*/ 5636525 w 5773003"/>
                <a:gd name="connsiteY24"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81085 w 5773003"/>
                <a:gd name="connsiteY6" fmla="*/ 1020491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1473958 w 5773003"/>
                <a:gd name="connsiteY6" fmla="*/ 1228298 h 2676675"/>
                <a:gd name="connsiteX7" fmla="*/ 1773173 w 5773003"/>
                <a:gd name="connsiteY7" fmla="*/ 1380531 h 2676675"/>
                <a:gd name="connsiteX8" fmla="*/ 1883391 w 5773003"/>
                <a:gd name="connsiteY8" fmla="*/ 1405719 h 2676675"/>
                <a:gd name="connsiteX9" fmla="*/ 2088107 w 5773003"/>
                <a:gd name="connsiteY9" fmla="*/ 1596788 h 2676675"/>
                <a:gd name="connsiteX10" fmla="*/ 2238233 w 5773003"/>
                <a:gd name="connsiteY10" fmla="*/ 1678674 h 2676675"/>
                <a:gd name="connsiteX11" fmla="*/ 2374710 w 5773003"/>
                <a:gd name="connsiteY11" fmla="*/ 1705970 h 2676675"/>
                <a:gd name="connsiteX12" fmla="*/ 2511188 w 5773003"/>
                <a:gd name="connsiteY12" fmla="*/ 1883391 h 2676675"/>
                <a:gd name="connsiteX13" fmla="*/ 3357349 w 5773003"/>
                <a:gd name="connsiteY13" fmla="*/ 804467 h 2676675"/>
                <a:gd name="connsiteX14" fmla="*/ 3357349 w 5773003"/>
                <a:gd name="connsiteY14" fmla="*/ 2676675 h 2676675"/>
                <a:gd name="connsiteX15" fmla="*/ 5773003 w 5773003"/>
                <a:gd name="connsiteY15" fmla="*/ 900752 h 2676675"/>
                <a:gd name="connsiteX16" fmla="*/ 5732059 w 5773003"/>
                <a:gd name="connsiteY16" fmla="*/ 859809 h 2676675"/>
                <a:gd name="connsiteX17" fmla="*/ 5472752 w 5773003"/>
                <a:gd name="connsiteY17" fmla="*/ 764274 h 2676675"/>
                <a:gd name="connsiteX18" fmla="*/ 5308979 w 5773003"/>
                <a:gd name="connsiteY18" fmla="*/ 641444 h 2676675"/>
                <a:gd name="connsiteX19" fmla="*/ 5145206 w 5773003"/>
                <a:gd name="connsiteY19" fmla="*/ 477671 h 2676675"/>
                <a:gd name="connsiteX20" fmla="*/ 5227092 w 5773003"/>
                <a:gd name="connsiteY20" fmla="*/ 245659 h 2676675"/>
                <a:gd name="connsiteX21" fmla="*/ 5336274 w 5773003"/>
                <a:gd name="connsiteY21" fmla="*/ 136477 h 2676675"/>
                <a:gd name="connsiteX22" fmla="*/ 5636525 w 5773003"/>
                <a:gd name="connsiteY22"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1473958 w 5773003"/>
                <a:gd name="connsiteY5" fmla="*/ 1228298 h 2676675"/>
                <a:gd name="connsiteX6" fmla="*/ 1773173 w 5773003"/>
                <a:gd name="connsiteY6" fmla="*/ 1380531 h 2676675"/>
                <a:gd name="connsiteX7" fmla="*/ 1883391 w 5773003"/>
                <a:gd name="connsiteY7" fmla="*/ 1405719 h 2676675"/>
                <a:gd name="connsiteX8" fmla="*/ 2088107 w 5773003"/>
                <a:gd name="connsiteY8" fmla="*/ 1596788 h 2676675"/>
                <a:gd name="connsiteX9" fmla="*/ 2238233 w 5773003"/>
                <a:gd name="connsiteY9" fmla="*/ 1678674 h 2676675"/>
                <a:gd name="connsiteX10" fmla="*/ 2374710 w 5773003"/>
                <a:gd name="connsiteY10" fmla="*/ 1705970 h 2676675"/>
                <a:gd name="connsiteX11" fmla="*/ 2511188 w 5773003"/>
                <a:gd name="connsiteY11" fmla="*/ 1883391 h 2676675"/>
                <a:gd name="connsiteX12" fmla="*/ 3357349 w 5773003"/>
                <a:gd name="connsiteY12" fmla="*/ 804467 h 2676675"/>
                <a:gd name="connsiteX13" fmla="*/ 3357349 w 5773003"/>
                <a:gd name="connsiteY13" fmla="*/ 2676675 h 2676675"/>
                <a:gd name="connsiteX14" fmla="*/ 5773003 w 5773003"/>
                <a:gd name="connsiteY14" fmla="*/ 900752 h 2676675"/>
                <a:gd name="connsiteX15" fmla="*/ 5732059 w 5773003"/>
                <a:gd name="connsiteY15" fmla="*/ 859809 h 2676675"/>
                <a:gd name="connsiteX16" fmla="*/ 5472752 w 5773003"/>
                <a:gd name="connsiteY16" fmla="*/ 764274 h 2676675"/>
                <a:gd name="connsiteX17" fmla="*/ 5308979 w 5773003"/>
                <a:gd name="connsiteY17" fmla="*/ 641444 h 2676675"/>
                <a:gd name="connsiteX18" fmla="*/ 5145206 w 5773003"/>
                <a:gd name="connsiteY18" fmla="*/ 477671 h 2676675"/>
                <a:gd name="connsiteX19" fmla="*/ 5227092 w 5773003"/>
                <a:gd name="connsiteY19" fmla="*/ 245659 h 2676675"/>
                <a:gd name="connsiteX20" fmla="*/ 5336274 w 5773003"/>
                <a:gd name="connsiteY20" fmla="*/ 136477 h 2676675"/>
                <a:gd name="connsiteX21" fmla="*/ 5636525 w 5773003"/>
                <a:gd name="connsiteY21"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1473958 w 5773003"/>
                <a:gd name="connsiteY4" fmla="*/ 1228298 h 2676675"/>
                <a:gd name="connsiteX5" fmla="*/ 1773173 w 5773003"/>
                <a:gd name="connsiteY5" fmla="*/ 1380531 h 2676675"/>
                <a:gd name="connsiteX6" fmla="*/ 1883391 w 5773003"/>
                <a:gd name="connsiteY6" fmla="*/ 1405719 h 2676675"/>
                <a:gd name="connsiteX7" fmla="*/ 2088107 w 5773003"/>
                <a:gd name="connsiteY7" fmla="*/ 1596788 h 2676675"/>
                <a:gd name="connsiteX8" fmla="*/ 2238233 w 5773003"/>
                <a:gd name="connsiteY8" fmla="*/ 1678674 h 2676675"/>
                <a:gd name="connsiteX9" fmla="*/ 2374710 w 5773003"/>
                <a:gd name="connsiteY9" fmla="*/ 1705970 h 2676675"/>
                <a:gd name="connsiteX10" fmla="*/ 2511188 w 5773003"/>
                <a:gd name="connsiteY10" fmla="*/ 1883391 h 2676675"/>
                <a:gd name="connsiteX11" fmla="*/ 3357349 w 5773003"/>
                <a:gd name="connsiteY11" fmla="*/ 804467 h 2676675"/>
                <a:gd name="connsiteX12" fmla="*/ 3357349 w 5773003"/>
                <a:gd name="connsiteY12" fmla="*/ 2676675 h 2676675"/>
                <a:gd name="connsiteX13" fmla="*/ 5773003 w 5773003"/>
                <a:gd name="connsiteY13" fmla="*/ 900752 h 2676675"/>
                <a:gd name="connsiteX14" fmla="*/ 5732059 w 5773003"/>
                <a:gd name="connsiteY14" fmla="*/ 859809 h 2676675"/>
                <a:gd name="connsiteX15" fmla="*/ 5472752 w 5773003"/>
                <a:gd name="connsiteY15" fmla="*/ 764274 h 2676675"/>
                <a:gd name="connsiteX16" fmla="*/ 5308979 w 5773003"/>
                <a:gd name="connsiteY16" fmla="*/ 641444 h 2676675"/>
                <a:gd name="connsiteX17" fmla="*/ 5145206 w 5773003"/>
                <a:gd name="connsiteY17" fmla="*/ 477671 h 2676675"/>
                <a:gd name="connsiteX18" fmla="*/ 5227092 w 5773003"/>
                <a:gd name="connsiteY18" fmla="*/ 245659 h 2676675"/>
                <a:gd name="connsiteX19" fmla="*/ 5336274 w 5773003"/>
                <a:gd name="connsiteY19" fmla="*/ 136477 h 2676675"/>
                <a:gd name="connsiteX20" fmla="*/ 5636525 w 5773003"/>
                <a:gd name="connsiteY20" fmla="*/ 0 h 2676675"/>
                <a:gd name="connsiteX0" fmla="*/ 5636525 w 5773003"/>
                <a:gd name="connsiteY0" fmla="*/ 0 h 2676675"/>
                <a:gd name="connsiteX1" fmla="*/ 0 w 5773003"/>
                <a:gd name="connsiteY1" fmla="*/ 805218 h 2676675"/>
                <a:gd name="connsiteX2" fmla="*/ 0 w 5773003"/>
                <a:gd name="connsiteY2" fmla="*/ 805218 h 2676675"/>
                <a:gd name="connsiteX3" fmla="*/ 1473958 w 5773003"/>
                <a:gd name="connsiteY3" fmla="*/ 1228298 h 2676675"/>
                <a:gd name="connsiteX4" fmla="*/ 1773173 w 5773003"/>
                <a:gd name="connsiteY4" fmla="*/ 1380531 h 2676675"/>
                <a:gd name="connsiteX5" fmla="*/ 1883391 w 5773003"/>
                <a:gd name="connsiteY5" fmla="*/ 1405719 h 2676675"/>
                <a:gd name="connsiteX6" fmla="*/ 2088107 w 5773003"/>
                <a:gd name="connsiteY6" fmla="*/ 1596788 h 2676675"/>
                <a:gd name="connsiteX7" fmla="*/ 2238233 w 5773003"/>
                <a:gd name="connsiteY7" fmla="*/ 1678674 h 2676675"/>
                <a:gd name="connsiteX8" fmla="*/ 2374710 w 5773003"/>
                <a:gd name="connsiteY8" fmla="*/ 1705970 h 2676675"/>
                <a:gd name="connsiteX9" fmla="*/ 2511188 w 5773003"/>
                <a:gd name="connsiteY9" fmla="*/ 1883391 h 2676675"/>
                <a:gd name="connsiteX10" fmla="*/ 3357349 w 5773003"/>
                <a:gd name="connsiteY10" fmla="*/ 804467 h 2676675"/>
                <a:gd name="connsiteX11" fmla="*/ 3357349 w 5773003"/>
                <a:gd name="connsiteY11" fmla="*/ 2676675 h 2676675"/>
                <a:gd name="connsiteX12" fmla="*/ 5773003 w 5773003"/>
                <a:gd name="connsiteY12" fmla="*/ 900752 h 2676675"/>
                <a:gd name="connsiteX13" fmla="*/ 5732059 w 5773003"/>
                <a:gd name="connsiteY13" fmla="*/ 859809 h 2676675"/>
                <a:gd name="connsiteX14" fmla="*/ 5472752 w 5773003"/>
                <a:gd name="connsiteY14" fmla="*/ 764274 h 2676675"/>
                <a:gd name="connsiteX15" fmla="*/ 5308979 w 5773003"/>
                <a:gd name="connsiteY15" fmla="*/ 641444 h 2676675"/>
                <a:gd name="connsiteX16" fmla="*/ 5145206 w 5773003"/>
                <a:gd name="connsiteY16" fmla="*/ 477671 h 2676675"/>
                <a:gd name="connsiteX17" fmla="*/ 5227092 w 5773003"/>
                <a:gd name="connsiteY17" fmla="*/ 245659 h 2676675"/>
                <a:gd name="connsiteX18" fmla="*/ 5336274 w 5773003"/>
                <a:gd name="connsiteY18" fmla="*/ 136477 h 2676675"/>
                <a:gd name="connsiteX19" fmla="*/ 5636525 w 5773003"/>
                <a:gd name="connsiteY19" fmla="*/ 0 h 2676675"/>
                <a:gd name="connsiteX0" fmla="*/ 5636525 w 5773003"/>
                <a:gd name="connsiteY0" fmla="*/ 0 h 2676675"/>
                <a:gd name="connsiteX1" fmla="*/ 0 w 5773003"/>
                <a:gd name="connsiteY1" fmla="*/ 805218 h 2676675"/>
                <a:gd name="connsiteX2" fmla="*/ 0 w 5773003"/>
                <a:gd name="connsiteY2" fmla="*/ 805218 h 2676675"/>
                <a:gd name="connsiteX3" fmla="*/ 1773173 w 5773003"/>
                <a:gd name="connsiteY3" fmla="*/ 1380531 h 2676675"/>
                <a:gd name="connsiteX4" fmla="*/ 1883391 w 5773003"/>
                <a:gd name="connsiteY4" fmla="*/ 1405719 h 2676675"/>
                <a:gd name="connsiteX5" fmla="*/ 2088107 w 5773003"/>
                <a:gd name="connsiteY5" fmla="*/ 1596788 h 2676675"/>
                <a:gd name="connsiteX6" fmla="*/ 2238233 w 5773003"/>
                <a:gd name="connsiteY6" fmla="*/ 1678674 h 2676675"/>
                <a:gd name="connsiteX7" fmla="*/ 2374710 w 5773003"/>
                <a:gd name="connsiteY7" fmla="*/ 1705970 h 2676675"/>
                <a:gd name="connsiteX8" fmla="*/ 2511188 w 5773003"/>
                <a:gd name="connsiteY8" fmla="*/ 1883391 h 2676675"/>
                <a:gd name="connsiteX9" fmla="*/ 3357349 w 5773003"/>
                <a:gd name="connsiteY9" fmla="*/ 804467 h 2676675"/>
                <a:gd name="connsiteX10" fmla="*/ 3357349 w 5773003"/>
                <a:gd name="connsiteY10" fmla="*/ 2676675 h 2676675"/>
                <a:gd name="connsiteX11" fmla="*/ 5773003 w 5773003"/>
                <a:gd name="connsiteY11" fmla="*/ 900752 h 2676675"/>
                <a:gd name="connsiteX12" fmla="*/ 5732059 w 5773003"/>
                <a:gd name="connsiteY12" fmla="*/ 859809 h 2676675"/>
                <a:gd name="connsiteX13" fmla="*/ 5472752 w 5773003"/>
                <a:gd name="connsiteY13" fmla="*/ 764274 h 2676675"/>
                <a:gd name="connsiteX14" fmla="*/ 5308979 w 5773003"/>
                <a:gd name="connsiteY14" fmla="*/ 641444 h 2676675"/>
                <a:gd name="connsiteX15" fmla="*/ 5145206 w 5773003"/>
                <a:gd name="connsiteY15" fmla="*/ 477671 h 2676675"/>
                <a:gd name="connsiteX16" fmla="*/ 5227092 w 5773003"/>
                <a:gd name="connsiteY16" fmla="*/ 245659 h 2676675"/>
                <a:gd name="connsiteX17" fmla="*/ 5336274 w 5773003"/>
                <a:gd name="connsiteY17" fmla="*/ 136477 h 2676675"/>
                <a:gd name="connsiteX18" fmla="*/ 5636525 w 5773003"/>
                <a:gd name="connsiteY18" fmla="*/ 0 h 26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3003" h="2676675">
                  <a:moveTo>
                    <a:pt x="5636525" y="0"/>
                  </a:moveTo>
                  <a:lnTo>
                    <a:pt x="0" y="805218"/>
                  </a:lnTo>
                  <a:lnTo>
                    <a:pt x="0" y="805218"/>
                  </a:lnTo>
                  <a:lnTo>
                    <a:pt x="1773173" y="1380531"/>
                  </a:lnTo>
                  <a:cubicBezTo>
                    <a:pt x="1799366" y="1392437"/>
                    <a:pt x="1856095" y="1396621"/>
                    <a:pt x="1883391" y="1405719"/>
                  </a:cubicBezTo>
                  <a:cubicBezTo>
                    <a:pt x="1931158" y="1442113"/>
                    <a:pt x="2028967" y="1551296"/>
                    <a:pt x="2088107" y="1596788"/>
                  </a:cubicBezTo>
                  <a:cubicBezTo>
                    <a:pt x="2126776" y="1633182"/>
                    <a:pt x="2190466" y="1660477"/>
                    <a:pt x="2238233" y="1678674"/>
                  </a:cubicBezTo>
                  <a:cubicBezTo>
                    <a:pt x="2282246" y="1693345"/>
                    <a:pt x="2374710" y="1705970"/>
                    <a:pt x="2374710" y="1705970"/>
                  </a:cubicBezTo>
                  <a:cubicBezTo>
                    <a:pt x="2420202" y="1740089"/>
                    <a:pt x="2347415" y="2033641"/>
                    <a:pt x="2511188" y="1883391"/>
                  </a:cubicBezTo>
                  <a:cubicBezTo>
                    <a:pt x="2668137" y="1724042"/>
                    <a:pt x="3216322" y="672253"/>
                    <a:pt x="3357349" y="804467"/>
                  </a:cubicBezTo>
                  <a:lnTo>
                    <a:pt x="3357349" y="2676675"/>
                  </a:lnTo>
                  <a:lnTo>
                    <a:pt x="5773003" y="900752"/>
                  </a:lnTo>
                  <a:lnTo>
                    <a:pt x="5732059" y="859809"/>
                  </a:lnTo>
                  <a:lnTo>
                    <a:pt x="5472752" y="764274"/>
                  </a:lnTo>
                  <a:lnTo>
                    <a:pt x="5308979" y="641444"/>
                  </a:lnTo>
                  <a:lnTo>
                    <a:pt x="5145206" y="477671"/>
                  </a:lnTo>
                  <a:lnTo>
                    <a:pt x="5227092" y="245659"/>
                  </a:lnTo>
                  <a:lnTo>
                    <a:pt x="5336274" y="136477"/>
                  </a:lnTo>
                  <a:lnTo>
                    <a:pt x="5636525" y="0"/>
                  </a:lnTo>
                  <a:close/>
                </a:path>
              </a:pathLst>
            </a:custGeom>
            <a:solidFill>
              <a:srgbClr val="FF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1187624" y="4653136"/>
              <a:ext cx="3312368" cy="1872208"/>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Elabora proyecto de respuesta y determina procedencia</a:t>
              </a:r>
            </a:p>
          </p:txBody>
        </p:sp>
      </p:grpSp>
      <p:grpSp>
        <p:nvGrpSpPr>
          <p:cNvPr id="16" name="15 Grupo"/>
          <p:cNvGrpSpPr/>
          <p:nvPr/>
        </p:nvGrpSpPr>
        <p:grpSpPr>
          <a:xfrm>
            <a:off x="395536" y="1405719"/>
            <a:ext cx="6087151" cy="1897039"/>
            <a:chOff x="395536" y="1405719"/>
            <a:chExt cx="6087151" cy="1897039"/>
          </a:xfrm>
        </p:grpSpPr>
        <p:sp>
          <p:nvSpPr>
            <p:cNvPr id="13" name="12 Rectángulo"/>
            <p:cNvSpPr/>
            <p:nvPr/>
          </p:nvSpPr>
          <p:spPr>
            <a:xfrm>
              <a:off x="395536" y="1425155"/>
              <a:ext cx="3312368" cy="1872208"/>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Notifica respuesta</a:t>
              </a:r>
            </a:p>
          </p:txBody>
        </p:sp>
        <p:sp>
          <p:nvSpPr>
            <p:cNvPr id="14" name="13 Forma libre"/>
            <p:cNvSpPr/>
            <p:nvPr/>
          </p:nvSpPr>
          <p:spPr>
            <a:xfrm>
              <a:off x="3589361" y="1405719"/>
              <a:ext cx="2893326" cy="1897039"/>
            </a:xfrm>
            <a:custGeom>
              <a:avLst/>
              <a:gdLst>
                <a:gd name="connsiteX0" fmla="*/ 2893326 w 2893326"/>
                <a:gd name="connsiteY0" fmla="*/ 941696 h 1897039"/>
                <a:gd name="connsiteX1" fmla="*/ 13648 w 2893326"/>
                <a:gd name="connsiteY1" fmla="*/ 0 h 1897039"/>
                <a:gd name="connsiteX2" fmla="*/ 0 w 2893326"/>
                <a:gd name="connsiteY2" fmla="*/ 1897039 h 1897039"/>
                <a:gd name="connsiteX3" fmla="*/ 2647666 w 2893326"/>
                <a:gd name="connsiteY3" fmla="*/ 1897039 h 1897039"/>
                <a:gd name="connsiteX4" fmla="*/ 2238233 w 2893326"/>
                <a:gd name="connsiteY4" fmla="*/ 1760562 h 1897039"/>
                <a:gd name="connsiteX5" fmla="*/ 2019869 w 2893326"/>
                <a:gd name="connsiteY5" fmla="*/ 1555845 h 1897039"/>
                <a:gd name="connsiteX6" fmla="*/ 1965278 w 2893326"/>
                <a:gd name="connsiteY6" fmla="*/ 1337481 h 1897039"/>
                <a:gd name="connsiteX7" fmla="*/ 2101755 w 2893326"/>
                <a:gd name="connsiteY7" fmla="*/ 1201003 h 1897039"/>
                <a:gd name="connsiteX8" fmla="*/ 2456597 w 2893326"/>
                <a:gd name="connsiteY8" fmla="*/ 1023582 h 1897039"/>
                <a:gd name="connsiteX9" fmla="*/ 2674961 w 2893326"/>
                <a:gd name="connsiteY9" fmla="*/ 968991 h 1897039"/>
                <a:gd name="connsiteX10" fmla="*/ 2893326 w 2893326"/>
                <a:gd name="connsiteY10" fmla="*/ 941696 h 18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3326" h="1897039">
                  <a:moveTo>
                    <a:pt x="2893326" y="941696"/>
                  </a:moveTo>
                  <a:lnTo>
                    <a:pt x="13648" y="0"/>
                  </a:lnTo>
                  <a:cubicBezTo>
                    <a:pt x="9099" y="632346"/>
                    <a:pt x="4549" y="1264693"/>
                    <a:pt x="0" y="1897039"/>
                  </a:cubicBezTo>
                  <a:lnTo>
                    <a:pt x="2647666" y="1897039"/>
                  </a:lnTo>
                  <a:lnTo>
                    <a:pt x="2238233" y="1760562"/>
                  </a:lnTo>
                  <a:lnTo>
                    <a:pt x="2019869" y="1555845"/>
                  </a:lnTo>
                  <a:lnTo>
                    <a:pt x="1965278" y="1337481"/>
                  </a:lnTo>
                  <a:lnTo>
                    <a:pt x="2101755" y="1201003"/>
                  </a:lnTo>
                  <a:lnTo>
                    <a:pt x="2456597" y="1023582"/>
                  </a:lnTo>
                  <a:lnTo>
                    <a:pt x="2674961" y="968991"/>
                  </a:lnTo>
                  <a:lnTo>
                    <a:pt x="2893326" y="941696"/>
                  </a:lnTo>
                  <a:close/>
                </a:path>
              </a:pathLst>
            </a:custGeom>
            <a:solidFill>
              <a:srgbClr val="FF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426" y="260648"/>
            <a:ext cx="7727950" cy="533400"/>
          </a:xfrm>
          <a:prstGeom prst="rect">
            <a:avLst/>
          </a:prstGeom>
          <a:noFill/>
          <a:ln w="9525">
            <a:noFill/>
            <a:miter lim="800000"/>
            <a:headEnd/>
            <a:tailEnd/>
          </a:ln>
        </p:spPr>
        <p:txBody>
          <a:bodyPr anchor="ctr"/>
          <a:lstStyle/>
          <a:p>
            <a:pPr eaLnBrk="0" hangingPunct="0">
              <a:defRPr/>
            </a:pPr>
            <a:r>
              <a:rPr lang="es-MX" sz="2400" b="1" kern="0" dirty="0">
                <a:solidFill>
                  <a:schemeClr val="bg1"/>
                </a:solidFill>
                <a:latin typeface="+mj-lt"/>
                <a:ea typeface="+mj-ea"/>
              </a:rPr>
              <a:t>Procedimiento para ejercer los derechos ARCO</a:t>
            </a:r>
            <a:endParaRPr lang="es-ES" sz="2400" b="1" kern="0" dirty="0">
              <a:solidFill>
                <a:schemeClr val="bg1"/>
              </a:solidFill>
              <a:latin typeface="+mj-lt"/>
              <a:ea typeface="+mj-ea"/>
            </a:endParaRPr>
          </a:p>
        </p:txBody>
      </p:sp>
      <p:sp>
        <p:nvSpPr>
          <p:cNvPr id="90" name="89 CuadroTexto"/>
          <p:cNvSpPr txBox="1"/>
          <p:nvPr/>
        </p:nvSpPr>
        <p:spPr>
          <a:xfrm>
            <a:off x="2267744" y="1280954"/>
            <a:ext cx="2376264" cy="707886"/>
          </a:xfrm>
          <a:prstGeom prst="rect">
            <a:avLst/>
          </a:prstGeom>
          <a:noFill/>
        </p:spPr>
        <p:txBody>
          <a:bodyPr wrap="square" rtlCol="0">
            <a:spAutoFit/>
          </a:bodyPr>
          <a:lstStyle/>
          <a:p>
            <a:pPr algn="ctr"/>
            <a:r>
              <a:rPr lang="es-MX" sz="2000" b="1" dirty="0" smtClean="0">
                <a:solidFill>
                  <a:schemeClr val="accent4">
                    <a:lumMod val="75000"/>
                  </a:schemeClr>
                </a:solidFill>
              </a:rPr>
              <a:t>¿Es una solicitud ARCO?</a:t>
            </a:r>
            <a:endParaRPr lang="es-MX" sz="2000" b="1" dirty="0">
              <a:solidFill>
                <a:schemeClr val="accent4">
                  <a:lumMod val="75000"/>
                </a:schemeClr>
              </a:solidFill>
            </a:endParaRPr>
          </a:p>
        </p:txBody>
      </p:sp>
      <p:sp>
        <p:nvSpPr>
          <p:cNvPr id="92" name="91 CuadroTexto"/>
          <p:cNvSpPr txBox="1"/>
          <p:nvPr/>
        </p:nvSpPr>
        <p:spPr>
          <a:xfrm>
            <a:off x="1475656" y="2564904"/>
            <a:ext cx="2304256" cy="707886"/>
          </a:xfrm>
          <a:prstGeom prst="rect">
            <a:avLst/>
          </a:prstGeom>
          <a:noFill/>
        </p:spPr>
        <p:txBody>
          <a:bodyPr wrap="square" rtlCol="0">
            <a:spAutoFit/>
          </a:bodyPr>
          <a:lstStyle/>
          <a:p>
            <a:pPr algn="ctr"/>
            <a:r>
              <a:rPr lang="es-MX" sz="2000" b="1" dirty="0" smtClean="0">
                <a:solidFill>
                  <a:schemeClr val="accent4">
                    <a:lumMod val="75000"/>
                  </a:schemeClr>
                </a:solidFill>
              </a:rPr>
              <a:t>¿Está en posesión del Ente Público?</a:t>
            </a:r>
            <a:endParaRPr lang="es-MX" sz="2000" b="1" dirty="0">
              <a:solidFill>
                <a:schemeClr val="accent4">
                  <a:lumMod val="75000"/>
                </a:schemeClr>
              </a:solidFill>
            </a:endParaRPr>
          </a:p>
        </p:txBody>
      </p:sp>
      <p:sp>
        <p:nvSpPr>
          <p:cNvPr id="91" name="90 CuadroTexto"/>
          <p:cNvSpPr txBox="1"/>
          <p:nvPr/>
        </p:nvSpPr>
        <p:spPr>
          <a:xfrm>
            <a:off x="2437928" y="2204864"/>
            <a:ext cx="405880" cy="461665"/>
          </a:xfrm>
          <a:prstGeom prst="rect">
            <a:avLst/>
          </a:prstGeom>
          <a:noFill/>
        </p:spPr>
        <p:txBody>
          <a:bodyPr wrap="none" rtlCol="0">
            <a:spAutoFit/>
          </a:bodyPr>
          <a:lstStyle/>
          <a:p>
            <a:r>
              <a:rPr lang="es-MX" sz="2400" b="1" dirty="0" smtClean="0">
                <a:solidFill>
                  <a:srgbClr val="C00000"/>
                </a:solidFill>
              </a:rPr>
              <a:t>Sí</a:t>
            </a:r>
            <a:endParaRPr lang="es-MX" sz="2400" b="1" dirty="0">
              <a:solidFill>
                <a:srgbClr val="C00000"/>
              </a:solidFill>
            </a:endParaRPr>
          </a:p>
        </p:txBody>
      </p:sp>
      <p:sp>
        <p:nvSpPr>
          <p:cNvPr id="93" name="92 CuadroTexto"/>
          <p:cNvSpPr txBox="1"/>
          <p:nvPr/>
        </p:nvSpPr>
        <p:spPr>
          <a:xfrm>
            <a:off x="4164262" y="2204864"/>
            <a:ext cx="551754" cy="461665"/>
          </a:xfrm>
          <a:prstGeom prst="rect">
            <a:avLst/>
          </a:prstGeom>
          <a:noFill/>
        </p:spPr>
        <p:txBody>
          <a:bodyPr wrap="none" rtlCol="0">
            <a:spAutoFit/>
          </a:bodyPr>
          <a:lstStyle/>
          <a:p>
            <a:r>
              <a:rPr lang="es-MX" sz="2400" b="1" dirty="0" smtClean="0">
                <a:solidFill>
                  <a:srgbClr val="C00000"/>
                </a:solidFill>
              </a:rPr>
              <a:t>No</a:t>
            </a:r>
            <a:endParaRPr lang="es-MX" sz="2400" b="1" dirty="0">
              <a:solidFill>
                <a:srgbClr val="C00000"/>
              </a:solidFill>
            </a:endParaRPr>
          </a:p>
        </p:txBody>
      </p:sp>
      <p:grpSp>
        <p:nvGrpSpPr>
          <p:cNvPr id="97" name="96 Grupo"/>
          <p:cNvGrpSpPr/>
          <p:nvPr/>
        </p:nvGrpSpPr>
        <p:grpSpPr>
          <a:xfrm>
            <a:off x="2627784" y="2141240"/>
            <a:ext cx="1728192" cy="279648"/>
            <a:chOff x="1539280" y="2204864"/>
            <a:chExt cx="1728192" cy="279648"/>
          </a:xfrm>
        </p:grpSpPr>
        <p:sp>
          <p:nvSpPr>
            <p:cNvPr id="95" name="94 Flecha derecha"/>
            <p:cNvSpPr/>
            <p:nvPr/>
          </p:nvSpPr>
          <p:spPr>
            <a:xfrm flipH="1">
              <a:off x="1539280" y="2204864"/>
              <a:ext cx="1016496" cy="279648"/>
            </a:xfrm>
            <a:prstGeom prst="rightArrow">
              <a:avLst/>
            </a:prstGeom>
            <a:solidFill>
              <a:srgbClr val="C00000"/>
            </a:solidFill>
            <a:ln>
              <a:solidFill>
                <a:srgbClr val="C00000"/>
              </a:solidFill>
            </a:ln>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95 Flecha derecha"/>
            <p:cNvSpPr/>
            <p:nvPr/>
          </p:nvSpPr>
          <p:spPr>
            <a:xfrm>
              <a:off x="2267744" y="2204864"/>
              <a:ext cx="999728" cy="279648"/>
            </a:xfrm>
            <a:prstGeom prst="rightArrow">
              <a:avLst/>
            </a:prstGeom>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99" name="98 Grupo"/>
          <p:cNvGrpSpPr/>
          <p:nvPr/>
        </p:nvGrpSpPr>
        <p:grpSpPr>
          <a:xfrm>
            <a:off x="1619672" y="3335759"/>
            <a:ext cx="2278088" cy="525289"/>
            <a:chOff x="2437928" y="2357264"/>
            <a:chExt cx="2278088" cy="525289"/>
          </a:xfrm>
        </p:grpSpPr>
        <p:sp>
          <p:nvSpPr>
            <p:cNvPr id="100" name="99 CuadroTexto"/>
            <p:cNvSpPr txBox="1"/>
            <p:nvPr/>
          </p:nvSpPr>
          <p:spPr>
            <a:xfrm>
              <a:off x="2437928" y="2420888"/>
              <a:ext cx="405880" cy="461665"/>
            </a:xfrm>
            <a:prstGeom prst="rect">
              <a:avLst/>
            </a:prstGeom>
            <a:noFill/>
            <a:scene3d>
              <a:camera prst="orthographicFront"/>
              <a:lightRig rig="threePt" dir="t"/>
            </a:scene3d>
            <a:sp3d>
              <a:bevelT/>
            </a:sp3d>
          </p:spPr>
          <p:txBody>
            <a:bodyPr wrap="none" rtlCol="0">
              <a:spAutoFit/>
            </a:bodyPr>
            <a:lstStyle/>
            <a:p>
              <a:r>
                <a:rPr lang="es-MX" sz="2400" b="1" dirty="0" smtClean="0">
                  <a:solidFill>
                    <a:srgbClr val="C00000"/>
                  </a:solidFill>
                </a:rPr>
                <a:t>Sí</a:t>
              </a:r>
              <a:endParaRPr lang="es-MX" sz="2400" b="1" dirty="0">
                <a:solidFill>
                  <a:srgbClr val="C00000"/>
                </a:solidFill>
              </a:endParaRPr>
            </a:p>
          </p:txBody>
        </p:sp>
        <p:sp>
          <p:nvSpPr>
            <p:cNvPr id="101" name="100 CuadroTexto"/>
            <p:cNvSpPr txBox="1"/>
            <p:nvPr/>
          </p:nvSpPr>
          <p:spPr>
            <a:xfrm>
              <a:off x="4164262" y="2420888"/>
              <a:ext cx="551754" cy="461665"/>
            </a:xfrm>
            <a:prstGeom prst="rect">
              <a:avLst/>
            </a:prstGeom>
            <a:noFill/>
            <a:scene3d>
              <a:camera prst="orthographicFront"/>
              <a:lightRig rig="threePt" dir="t"/>
            </a:scene3d>
            <a:sp3d>
              <a:bevelT/>
            </a:sp3d>
          </p:spPr>
          <p:txBody>
            <a:bodyPr wrap="none" rtlCol="0">
              <a:spAutoFit/>
            </a:bodyPr>
            <a:lstStyle/>
            <a:p>
              <a:r>
                <a:rPr lang="es-MX" sz="2400" b="1" dirty="0" smtClean="0">
                  <a:solidFill>
                    <a:srgbClr val="C00000"/>
                  </a:solidFill>
                </a:rPr>
                <a:t>No</a:t>
              </a:r>
              <a:endParaRPr lang="es-MX" sz="2400" b="1" dirty="0">
                <a:solidFill>
                  <a:srgbClr val="C00000"/>
                </a:solidFill>
              </a:endParaRPr>
            </a:p>
          </p:txBody>
        </p:sp>
        <p:grpSp>
          <p:nvGrpSpPr>
            <p:cNvPr id="102" name="96 Grupo"/>
            <p:cNvGrpSpPr/>
            <p:nvPr/>
          </p:nvGrpSpPr>
          <p:grpSpPr>
            <a:xfrm>
              <a:off x="2627784" y="2357264"/>
              <a:ext cx="1728192" cy="279648"/>
              <a:chOff x="1539280" y="2204864"/>
              <a:chExt cx="1728192" cy="279648"/>
            </a:xfrm>
          </p:grpSpPr>
          <p:sp>
            <p:nvSpPr>
              <p:cNvPr id="103" name="102 Flecha derecha"/>
              <p:cNvSpPr/>
              <p:nvPr/>
            </p:nvSpPr>
            <p:spPr>
              <a:xfrm flipH="1">
                <a:off x="1539280" y="2204864"/>
                <a:ext cx="1016496" cy="279648"/>
              </a:xfrm>
              <a:prstGeom prst="rightArrow">
                <a:avLst/>
              </a:prstGeom>
              <a:solidFill>
                <a:srgbClr val="C00000"/>
              </a:solidFill>
              <a:ln>
                <a:solidFill>
                  <a:srgbClr val="C00000"/>
                </a:solidFill>
              </a:ln>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103 Flecha derecha"/>
              <p:cNvSpPr/>
              <p:nvPr/>
            </p:nvSpPr>
            <p:spPr>
              <a:xfrm>
                <a:off x="2267744" y="2204864"/>
                <a:ext cx="999728" cy="279648"/>
              </a:xfrm>
              <a:prstGeom prst="rightArrow">
                <a:avLst/>
              </a:prstGeom>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05" name="104 CuadroTexto"/>
          <p:cNvSpPr txBox="1"/>
          <p:nvPr/>
        </p:nvSpPr>
        <p:spPr>
          <a:xfrm>
            <a:off x="827584" y="3717032"/>
            <a:ext cx="2304256" cy="707886"/>
          </a:xfrm>
          <a:prstGeom prst="rect">
            <a:avLst/>
          </a:prstGeom>
          <a:noFill/>
        </p:spPr>
        <p:txBody>
          <a:bodyPr wrap="square" rtlCol="0">
            <a:spAutoFit/>
          </a:bodyPr>
          <a:lstStyle/>
          <a:p>
            <a:pPr algn="ctr"/>
            <a:r>
              <a:rPr lang="es-MX" sz="2000" b="1" dirty="0" smtClean="0">
                <a:solidFill>
                  <a:schemeClr val="accent4">
                    <a:lumMod val="75000"/>
                  </a:schemeClr>
                </a:solidFill>
              </a:rPr>
              <a:t>¿Es procedente el ejercicio ARCO?</a:t>
            </a:r>
            <a:endParaRPr lang="es-MX" sz="2000" b="1" dirty="0">
              <a:solidFill>
                <a:schemeClr val="accent4">
                  <a:lumMod val="75000"/>
                </a:schemeClr>
              </a:solidFill>
            </a:endParaRPr>
          </a:p>
        </p:txBody>
      </p:sp>
      <p:sp>
        <p:nvSpPr>
          <p:cNvPr id="107" name="106 CuadroTexto"/>
          <p:cNvSpPr txBox="1"/>
          <p:nvPr/>
        </p:nvSpPr>
        <p:spPr>
          <a:xfrm>
            <a:off x="755576" y="4551511"/>
            <a:ext cx="551754" cy="461665"/>
          </a:xfrm>
          <a:prstGeom prst="rect">
            <a:avLst/>
          </a:prstGeom>
          <a:noFill/>
        </p:spPr>
        <p:txBody>
          <a:bodyPr wrap="none" rtlCol="0">
            <a:spAutoFit/>
          </a:bodyPr>
          <a:lstStyle/>
          <a:p>
            <a:r>
              <a:rPr lang="es-MX" sz="2400" b="1" dirty="0" smtClean="0">
                <a:solidFill>
                  <a:srgbClr val="C00000"/>
                </a:solidFill>
              </a:rPr>
              <a:t>No</a:t>
            </a:r>
            <a:endParaRPr lang="es-MX" sz="2400" b="1" dirty="0">
              <a:solidFill>
                <a:srgbClr val="C00000"/>
              </a:solidFill>
            </a:endParaRPr>
          </a:p>
        </p:txBody>
      </p:sp>
      <p:sp>
        <p:nvSpPr>
          <p:cNvPr id="108" name="107 CuadroTexto"/>
          <p:cNvSpPr txBox="1"/>
          <p:nvPr/>
        </p:nvSpPr>
        <p:spPr>
          <a:xfrm>
            <a:off x="2697934" y="4551511"/>
            <a:ext cx="405880" cy="461665"/>
          </a:xfrm>
          <a:prstGeom prst="rect">
            <a:avLst/>
          </a:prstGeom>
          <a:noFill/>
        </p:spPr>
        <p:txBody>
          <a:bodyPr wrap="none" rtlCol="0">
            <a:spAutoFit/>
          </a:bodyPr>
          <a:lstStyle/>
          <a:p>
            <a:r>
              <a:rPr lang="es-MX" sz="2400" b="1" dirty="0" smtClean="0">
                <a:solidFill>
                  <a:srgbClr val="C00000"/>
                </a:solidFill>
              </a:rPr>
              <a:t>Sí</a:t>
            </a:r>
            <a:endParaRPr lang="es-MX" sz="2400" b="1" dirty="0">
              <a:solidFill>
                <a:srgbClr val="C00000"/>
              </a:solidFill>
            </a:endParaRPr>
          </a:p>
        </p:txBody>
      </p:sp>
      <p:grpSp>
        <p:nvGrpSpPr>
          <p:cNvPr id="109" name="96 Grupo"/>
          <p:cNvGrpSpPr/>
          <p:nvPr/>
        </p:nvGrpSpPr>
        <p:grpSpPr>
          <a:xfrm>
            <a:off x="1161456" y="4487887"/>
            <a:ext cx="1728192" cy="279648"/>
            <a:chOff x="1539280" y="2204864"/>
            <a:chExt cx="1728192" cy="279648"/>
          </a:xfrm>
        </p:grpSpPr>
        <p:sp>
          <p:nvSpPr>
            <p:cNvPr id="110" name="109 Flecha derecha"/>
            <p:cNvSpPr/>
            <p:nvPr/>
          </p:nvSpPr>
          <p:spPr>
            <a:xfrm flipH="1">
              <a:off x="1539280" y="2204864"/>
              <a:ext cx="1016496" cy="279648"/>
            </a:xfrm>
            <a:prstGeom prst="rightArrow">
              <a:avLst/>
            </a:prstGeom>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110 Flecha derecha"/>
            <p:cNvSpPr/>
            <p:nvPr/>
          </p:nvSpPr>
          <p:spPr>
            <a:xfrm>
              <a:off x="2267744" y="2204864"/>
              <a:ext cx="999728" cy="279648"/>
            </a:xfrm>
            <a:prstGeom prst="rightArrow">
              <a:avLst/>
            </a:prstGeom>
            <a:solidFill>
              <a:srgbClr val="C00000"/>
            </a:solidFill>
            <a:ln>
              <a:solidFill>
                <a:srgbClr val="C00000"/>
              </a:solidFill>
            </a:ln>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2" name="111 CuadroTexto"/>
          <p:cNvSpPr txBox="1"/>
          <p:nvPr/>
        </p:nvSpPr>
        <p:spPr>
          <a:xfrm>
            <a:off x="-36512" y="5025370"/>
            <a:ext cx="2304256" cy="707886"/>
          </a:xfrm>
          <a:prstGeom prst="rect">
            <a:avLst/>
          </a:prstGeom>
          <a:noFill/>
        </p:spPr>
        <p:txBody>
          <a:bodyPr wrap="square" rtlCol="0">
            <a:spAutoFit/>
          </a:bodyPr>
          <a:lstStyle/>
          <a:p>
            <a:pPr algn="ctr"/>
            <a:r>
              <a:rPr lang="es-MX" sz="2000" b="1" dirty="0" smtClean="0">
                <a:solidFill>
                  <a:schemeClr val="accent4">
                    <a:lumMod val="75000"/>
                  </a:schemeClr>
                </a:solidFill>
              </a:rPr>
              <a:t>¿Es procedente el ejercicio ARCO?</a:t>
            </a:r>
            <a:endParaRPr lang="es-MX" sz="2000" b="1" dirty="0">
              <a:solidFill>
                <a:schemeClr val="accent4">
                  <a:lumMod val="75000"/>
                </a:schemeClr>
              </a:solidFill>
            </a:endParaRPr>
          </a:p>
        </p:txBody>
      </p:sp>
      <p:sp>
        <p:nvSpPr>
          <p:cNvPr id="113" name="112 CuadroTexto"/>
          <p:cNvSpPr txBox="1"/>
          <p:nvPr/>
        </p:nvSpPr>
        <p:spPr>
          <a:xfrm>
            <a:off x="5220072" y="1264692"/>
            <a:ext cx="3779912" cy="2308324"/>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r>
              <a:rPr lang="es-MX" dirty="0" smtClean="0"/>
              <a:t>No es una solicitud ARCO</a:t>
            </a:r>
          </a:p>
          <a:p>
            <a:pPr lvl="2" indent="246063">
              <a:buFont typeface="Wingdings" pitchFamily="2" charset="2"/>
              <a:buChar char="Ø"/>
            </a:pPr>
            <a:r>
              <a:rPr lang="es-MX" dirty="0" smtClean="0"/>
              <a:t>SIP</a:t>
            </a:r>
          </a:p>
          <a:p>
            <a:pPr lvl="2" indent="246063">
              <a:buFont typeface="Wingdings" pitchFamily="2" charset="2"/>
              <a:buChar char="Ø"/>
            </a:pPr>
            <a:r>
              <a:rPr lang="es-MX" dirty="0" smtClean="0"/>
              <a:t>Trámite</a:t>
            </a:r>
          </a:p>
          <a:p>
            <a:pPr lvl="2" indent="246063">
              <a:buFont typeface="Wingdings" pitchFamily="2" charset="2"/>
              <a:buChar char="Ø"/>
            </a:pPr>
            <a:r>
              <a:rPr lang="es-MX" dirty="0" smtClean="0"/>
              <a:t>Consulta</a:t>
            </a:r>
          </a:p>
          <a:p>
            <a:endParaRPr lang="es-MX" dirty="0" smtClean="0"/>
          </a:p>
          <a:p>
            <a:r>
              <a:rPr lang="es-MX" b="1" dirty="0" smtClean="0"/>
              <a:t>OIP</a:t>
            </a:r>
            <a:r>
              <a:rPr lang="es-MX" dirty="0" smtClean="0"/>
              <a:t> notifica respuesta de improcedencia</a:t>
            </a:r>
          </a:p>
          <a:p>
            <a:r>
              <a:rPr lang="es-MX" dirty="0" smtClean="0"/>
              <a:t>Artículo 36 LPDPDF y 43 Lineamientos</a:t>
            </a:r>
            <a:endParaRPr lang="es-MX" dirty="0"/>
          </a:p>
        </p:txBody>
      </p:sp>
      <p:sp>
        <p:nvSpPr>
          <p:cNvPr id="114" name="113 Flecha derecha"/>
          <p:cNvSpPr/>
          <p:nvPr/>
        </p:nvSpPr>
        <p:spPr>
          <a:xfrm>
            <a:off x="4716016" y="2348880"/>
            <a:ext cx="864096" cy="288032"/>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114 CuadroTexto"/>
          <p:cNvSpPr txBox="1"/>
          <p:nvPr/>
        </p:nvSpPr>
        <p:spPr>
          <a:xfrm>
            <a:off x="4211960" y="3640956"/>
            <a:ext cx="4752528" cy="1477328"/>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r>
              <a:rPr lang="es-MX" dirty="0" smtClean="0"/>
              <a:t>El responsable ya buscó la información, no son localizados los datos</a:t>
            </a:r>
          </a:p>
          <a:p>
            <a:r>
              <a:rPr lang="es-MX" dirty="0" smtClean="0"/>
              <a:t>32, último párrafo y 35, fracción III, de LPDPDF</a:t>
            </a:r>
          </a:p>
          <a:p>
            <a:r>
              <a:rPr lang="es-MX" b="1" dirty="0" smtClean="0"/>
              <a:t>Acta </a:t>
            </a:r>
            <a:r>
              <a:rPr lang="es-MX" dirty="0" smtClean="0"/>
              <a:t>firmada por Responsable del Sistema, OIP y representante del Órgano de  Control Interno</a:t>
            </a:r>
            <a:endParaRPr lang="es-MX" dirty="0"/>
          </a:p>
        </p:txBody>
      </p:sp>
      <p:sp>
        <p:nvSpPr>
          <p:cNvPr id="116" name="115 CuadroTexto"/>
          <p:cNvSpPr txBox="1"/>
          <p:nvPr/>
        </p:nvSpPr>
        <p:spPr>
          <a:xfrm>
            <a:off x="251520" y="5657671"/>
            <a:ext cx="3779912" cy="92333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r>
              <a:rPr lang="es-MX" dirty="0" smtClean="0"/>
              <a:t>Notifica respuesta de improcedencia de ejercicio de derechos</a:t>
            </a:r>
          </a:p>
          <a:p>
            <a:r>
              <a:rPr lang="es-MX" dirty="0" smtClean="0"/>
              <a:t>Artículo 32 LPDPDF</a:t>
            </a:r>
            <a:endParaRPr lang="es-MX" dirty="0"/>
          </a:p>
        </p:txBody>
      </p:sp>
      <p:sp>
        <p:nvSpPr>
          <p:cNvPr id="117" name="116 Flecha derecha"/>
          <p:cNvSpPr/>
          <p:nvPr/>
        </p:nvSpPr>
        <p:spPr>
          <a:xfrm>
            <a:off x="3923928" y="3573016"/>
            <a:ext cx="432048" cy="216024"/>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117 CuadroTexto"/>
          <p:cNvSpPr txBox="1"/>
          <p:nvPr/>
        </p:nvSpPr>
        <p:spPr>
          <a:xfrm>
            <a:off x="4211960" y="5301208"/>
            <a:ext cx="4752528" cy="646331"/>
          </a:xfrm>
          <a:prstGeom prst="rect">
            <a:avLst/>
          </a:prstGeom>
          <a:solidFill>
            <a:srgbClr val="C00000"/>
          </a:solidFill>
          <a:scene3d>
            <a:camera prst="orthographicFront"/>
            <a:lightRig rig="threePt" dir="t"/>
          </a:scene3d>
          <a:sp3d>
            <a:bevelT/>
          </a:sp3d>
        </p:spPr>
        <p:txBody>
          <a:bodyPr wrap="square" rtlCol="0">
            <a:spAutoFit/>
          </a:bodyPr>
          <a:lstStyle/>
          <a:p>
            <a:r>
              <a:rPr lang="es-MX" b="1" dirty="0" smtClean="0">
                <a:solidFill>
                  <a:schemeClr val="bg1"/>
                </a:solidFill>
              </a:rPr>
              <a:t>Notifica existencia de respuesta al particular por el medio señalado</a:t>
            </a:r>
            <a:endParaRPr lang="es-MX" b="1" dirty="0">
              <a:solidFill>
                <a:schemeClr val="bg1"/>
              </a:solidFill>
            </a:endParaRPr>
          </a:p>
        </p:txBody>
      </p:sp>
      <p:sp>
        <p:nvSpPr>
          <p:cNvPr id="119" name="118 Flecha derecha"/>
          <p:cNvSpPr/>
          <p:nvPr/>
        </p:nvSpPr>
        <p:spPr>
          <a:xfrm>
            <a:off x="2555776" y="5013176"/>
            <a:ext cx="1944216" cy="360040"/>
          </a:xfrm>
          <a:prstGeom prst="rightArrow">
            <a:avLst/>
          </a:prstGeom>
          <a:solidFill>
            <a:srgbClr val="C00000"/>
          </a:solidFill>
          <a:ln>
            <a:noFill/>
          </a:ln>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931295" y="1776586"/>
            <a:ext cx="2952750" cy="647700"/>
          </a:xfrm>
          <a:prstGeom prst="rect">
            <a:avLst/>
          </a:prstGeom>
          <a:solidFill>
            <a:schemeClr val="accent6">
              <a:lumMod val="75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4" name="Rectangle 3"/>
          <p:cNvSpPr>
            <a:spLocks noChangeArrowheads="1"/>
          </p:cNvSpPr>
          <p:nvPr/>
        </p:nvSpPr>
        <p:spPr bwMode="auto">
          <a:xfrm>
            <a:off x="1548333" y="1776586"/>
            <a:ext cx="2952750" cy="647700"/>
          </a:xfrm>
          <a:prstGeom prst="rect">
            <a:avLst/>
          </a:prstGeom>
          <a:solidFill>
            <a:schemeClr val="accent6">
              <a:lumMod val="75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220169" name="Rectangle 5"/>
          <p:cNvSpPr txBox="1">
            <a:spLocks noChangeArrowheads="1"/>
          </p:cNvSpPr>
          <p:nvPr/>
        </p:nvSpPr>
        <p:spPr bwMode="auto">
          <a:xfrm>
            <a:off x="1403350" y="4848225"/>
            <a:ext cx="7216775" cy="884238"/>
          </a:xfrm>
          <a:prstGeom prst="rect">
            <a:avLst/>
          </a:prstGeom>
          <a:noFill/>
          <a:ln w="9525">
            <a:noFill/>
            <a:miter lim="800000"/>
            <a:headEnd/>
            <a:tailEnd/>
          </a:ln>
        </p:spPr>
        <p:txBody>
          <a:bodyPr/>
          <a:lstStyle/>
          <a:p>
            <a:pPr marL="365125" indent="-255588" algn="just" eaLnBrk="0" hangingPunct="0">
              <a:lnSpc>
                <a:spcPct val="90000"/>
              </a:lnSpc>
              <a:spcBef>
                <a:spcPts val="400"/>
              </a:spcBef>
              <a:buClr>
                <a:schemeClr val="accent1"/>
              </a:buClr>
              <a:buSzPct val="68000"/>
              <a:buFont typeface="Wingdings 3" pitchFamily="18" charset="2"/>
              <a:buChar char=""/>
            </a:pPr>
            <a:r>
              <a:rPr lang="es-MX" b="1">
                <a:latin typeface="Calibri" pitchFamily="34" charset="0"/>
              </a:rPr>
              <a:t>Podrá interponerse 15 días hábiles después de notificada la respuesta o entregados los datos</a:t>
            </a:r>
          </a:p>
        </p:txBody>
      </p:sp>
      <p:sp>
        <p:nvSpPr>
          <p:cNvPr id="220170" name="Text Box 6"/>
          <p:cNvSpPr txBox="1">
            <a:spLocks noChangeArrowheads="1"/>
          </p:cNvSpPr>
          <p:nvPr/>
        </p:nvSpPr>
        <p:spPr bwMode="auto">
          <a:xfrm>
            <a:off x="2338388" y="1930400"/>
            <a:ext cx="1093787" cy="396875"/>
          </a:xfrm>
          <a:prstGeom prst="rect">
            <a:avLst/>
          </a:prstGeom>
          <a:noFill/>
          <a:ln w="9525">
            <a:noFill/>
            <a:miter lim="800000"/>
            <a:headEnd/>
            <a:tailEnd/>
          </a:ln>
        </p:spPr>
        <p:txBody>
          <a:bodyPr wrap="none">
            <a:spAutoFit/>
          </a:bodyPr>
          <a:lstStyle/>
          <a:p>
            <a:pPr eaLnBrk="0" hangingPunct="0"/>
            <a:r>
              <a:rPr lang="es-MX" sz="2000" b="1">
                <a:solidFill>
                  <a:schemeClr val="bg1"/>
                </a:solidFill>
              </a:rPr>
              <a:t>Solicitud</a:t>
            </a:r>
            <a:endParaRPr lang="es-ES" sz="2000" b="1">
              <a:solidFill>
                <a:schemeClr val="bg1"/>
              </a:solidFill>
            </a:endParaRPr>
          </a:p>
        </p:txBody>
      </p:sp>
      <p:sp>
        <p:nvSpPr>
          <p:cNvPr id="220171" name="Text Box 7"/>
          <p:cNvSpPr txBox="1">
            <a:spLocks noChangeArrowheads="1"/>
          </p:cNvSpPr>
          <p:nvPr/>
        </p:nvSpPr>
        <p:spPr bwMode="auto">
          <a:xfrm>
            <a:off x="5651500" y="1928813"/>
            <a:ext cx="1158875" cy="366712"/>
          </a:xfrm>
          <a:prstGeom prst="rect">
            <a:avLst/>
          </a:prstGeom>
          <a:noFill/>
          <a:ln w="9525">
            <a:noFill/>
            <a:miter lim="800000"/>
            <a:headEnd/>
            <a:tailEnd/>
          </a:ln>
        </p:spPr>
        <p:txBody>
          <a:bodyPr wrap="none">
            <a:spAutoFit/>
          </a:bodyPr>
          <a:lstStyle/>
          <a:p>
            <a:pPr eaLnBrk="0" hangingPunct="0"/>
            <a:r>
              <a:rPr lang="es-MX" b="1">
                <a:solidFill>
                  <a:schemeClr val="bg1"/>
                </a:solidFill>
              </a:rPr>
              <a:t>Respuesta</a:t>
            </a:r>
            <a:endParaRPr lang="es-ES" b="1">
              <a:solidFill>
                <a:schemeClr val="bg1"/>
              </a:solidFill>
            </a:endParaRPr>
          </a:p>
        </p:txBody>
      </p:sp>
      <p:sp>
        <p:nvSpPr>
          <p:cNvPr id="8" name="Rectangle 8"/>
          <p:cNvSpPr>
            <a:spLocks noChangeArrowheads="1"/>
          </p:cNvSpPr>
          <p:nvPr/>
        </p:nvSpPr>
        <p:spPr bwMode="auto">
          <a:xfrm>
            <a:off x="4931295" y="2784649"/>
            <a:ext cx="2952750" cy="647700"/>
          </a:xfrm>
          <a:prstGeom prst="rect">
            <a:avLst/>
          </a:prstGeom>
          <a:solidFill>
            <a:schemeClr val="accent6">
              <a:lumMod val="75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220175" name="Text Box 9"/>
          <p:cNvSpPr txBox="1">
            <a:spLocks noChangeArrowheads="1"/>
          </p:cNvSpPr>
          <p:nvPr/>
        </p:nvSpPr>
        <p:spPr bwMode="auto">
          <a:xfrm>
            <a:off x="5075238" y="2913063"/>
            <a:ext cx="2297112" cy="396875"/>
          </a:xfrm>
          <a:prstGeom prst="rect">
            <a:avLst/>
          </a:prstGeom>
          <a:noFill/>
          <a:ln w="9525">
            <a:noFill/>
            <a:miter lim="800000"/>
            <a:headEnd/>
            <a:tailEnd/>
          </a:ln>
        </p:spPr>
        <p:txBody>
          <a:bodyPr wrap="none">
            <a:spAutoFit/>
          </a:bodyPr>
          <a:lstStyle/>
          <a:p>
            <a:pPr eaLnBrk="0" hangingPunct="0"/>
            <a:r>
              <a:rPr lang="es-MX" sz="2000" b="1">
                <a:solidFill>
                  <a:schemeClr val="bg1"/>
                </a:solidFill>
              </a:rPr>
              <a:t>Recurso de Revisión</a:t>
            </a:r>
            <a:endParaRPr lang="es-ES" sz="2000" b="1">
              <a:solidFill>
                <a:schemeClr val="bg1"/>
              </a:solidFill>
            </a:endParaRPr>
          </a:p>
        </p:txBody>
      </p:sp>
      <p:sp>
        <p:nvSpPr>
          <p:cNvPr id="10" name="AutoShape 10"/>
          <p:cNvSpPr>
            <a:spLocks noChangeArrowheads="1"/>
          </p:cNvSpPr>
          <p:nvPr/>
        </p:nvSpPr>
        <p:spPr bwMode="auto">
          <a:xfrm rot="16200000" flipV="1">
            <a:off x="4501083" y="1990899"/>
            <a:ext cx="538162" cy="252412"/>
          </a:xfrm>
          <a:prstGeom prst="triangle">
            <a:avLst>
              <a:gd name="adj" fmla="val 50000"/>
            </a:avLst>
          </a:prstGeom>
          <a:solidFill>
            <a:srgbClr val="C00000"/>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11" name="AutoShape 11"/>
          <p:cNvSpPr>
            <a:spLocks noChangeArrowheads="1"/>
          </p:cNvSpPr>
          <p:nvPr/>
        </p:nvSpPr>
        <p:spPr bwMode="auto">
          <a:xfrm flipV="1">
            <a:off x="5867920" y="2497311"/>
            <a:ext cx="1008063" cy="215900"/>
          </a:xfrm>
          <a:prstGeom prst="triangle">
            <a:avLst>
              <a:gd name="adj" fmla="val 50000"/>
            </a:avLst>
          </a:prstGeom>
          <a:solidFill>
            <a:srgbClr val="C00000"/>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220182" name="Freeform 12"/>
          <p:cNvSpPr>
            <a:spLocks/>
          </p:cNvSpPr>
          <p:nvPr/>
        </p:nvSpPr>
        <p:spPr bwMode="auto">
          <a:xfrm>
            <a:off x="4498975" y="3071813"/>
            <a:ext cx="3744913" cy="1577975"/>
          </a:xfrm>
          <a:custGeom>
            <a:avLst/>
            <a:gdLst>
              <a:gd name="T0" fmla="*/ 2147483647 w 2359"/>
              <a:gd name="T1" fmla="*/ 0 h 908"/>
              <a:gd name="T2" fmla="*/ 0 w 2359"/>
              <a:gd name="T3" fmla="*/ 0 h 908"/>
              <a:gd name="T4" fmla="*/ 0 w 2359"/>
              <a:gd name="T5" fmla="*/ 2147483647 h 908"/>
              <a:gd name="T6" fmla="*/ 2147483647 w 2359"/>
              <a:gd name="T7" fmla="*/ 2147483647 h 908"/>
              <a:gd name="T8" fmla="*/ 2147483647 w 2359"/>
              <a:gd name="T9" fmla="*/ 2147483647 h 908"/>
              <a:gd name="T10" fmla="*/ 2147483647 w 2359"/>
              <a:gd name="T11" fmla="*/ 2147483647 h 908"/>
              <a:gd name="T12" fmla="*/ 0 60000 65536"/>
              <a:gd name="T13" fmla="*/ 0 60000 65536"/>
              <a:gd name="T14" fmla="*/ 0 60000 65536"/>
              <a:gd name="T15" fmla="*/ 0 60000 65536"/>
              <a:gd name="T16" fmla="*/ 0 60000 65536"/>
              <a:gd name="T17" fmla="*/ 0 60000 65536"/>
              <a:gd name="T18" fmla="*/ 0 w 2359"/>
              <a:gd name="T19" fmla="*/ 0 h 908"/>
              <a:gd name="T20" fmla="*/ 2359 w 2359"/>
              <a:gd name="T21" fmla="*/ 908 h 908"/>
            </a:gdLst>
            <a:ahLst/>
            <a:cxnLst>
              <a:cxn ang="T12">
                <a:pos x="T0" y="T1"/>
              </a:cxn>
              <a:cxn ang="T13">
                <a:pos x="T2" y="T3"/>
              </a:cxn>
              <a:cxn ang="T14">
                <a:pos x="T4" y="T5"/>
              </a:cxn>
              <a:cxn ang="T15">
                <a:pos x="T6" y="T7"/>
              </a:cxn>
              <a:cxn ang="T16">
                <a:pos x="T8" y="T9"/>
              </a:cxn>
              <a:cxn ang="T17">
                <a:pos x="T10" y="T11"/>
              </a:cxn>
            </a:cxnLst>
            <a:rect l="T18" t="T19" r="T20" b="T21"/>
            <a:pathLst>
              <a:path w="2359" h="908">
                <a:moveTo>
                  <a:pt x="262" y="0"/>
                </a:moveTo>
                <a:lnTo>
                  <a:pt x="0" y="0"/>
                </a:lnTo>
                <a:lnTo>
                  <a:pt x="0" y="908"/>
                </a:lnTo>
                <a:lnTo>
                  <a:pt x="2359" y="908"/>
                </a:lnTo>
                <a:lnTo>
                  <a:pt x="2355" y="6"/>
                </a:lnTo>
                <a:lnTo>
                  <a:pt x="2126" y="14"/>
                </a:lnTo>
              </a:path>
            </a:pathLst>
          </a:custGeom>
          <a:noFill/>
          <a:ln w="38100">
            <a:solidFill>
              <a:srgbClr val="000066"/>
            </a:solidFill>
            <a:round/>
            <a:headEnd/>
            <a:tailEnd/>
          </a:ln>
        </p:spPr>
        <p:txBody>
          <a:bodyPr/>
          <a:lstStyle/>
          <a:p>
            <a:endParaRPr lang="es-MX"/>
          </a:p>
        </p:txBody>
      </p:sp>
      <p:sp>
        <p:nvSpPr>
          <p:cNvPr id="220183" name="Text Box 13"/>
          <p:cNvSpPr txBox="1">
            <a:spLocks noChangeArrowheads="1"/>
          </p:cNvSpPr>
          <p:nvPr/>
        </p:nvSpPr>
        <p:spPr bwMode="auto">
          <a:xfrm>
            <a:off x="4695825" y="3452813"/>
            <a:ext cx="3403600" cy="1200150"/>
          </a:xfrm>
          <a:prstGeom prst="rect">
            <a:avLst/>
          </a:prstGeom>
          <a:noFill/>
          <a:ln w="9525">
            <a:noFill/>
            <a:miter lim="800000"/>
            <a:headEnd/>
            <a:tailEnd/>
          </a:ln>
        </p:spPr>
        <p:txBody>
          <a:bodyPr>
            <a:spAutoFit/>
          </a:bodyPr>
          <a:lstStyle/>
          <a:p>
            <a:pPr marL="355600" indent="-355600" eaLnBrk="0" hangingPunct="0">
              <a:buFontTx/>
              <a:buChar char="•"/>
            </a:pPr>
            <a:r>
              <a:rPr lang="es-MX"/>
              <a:t>INFOMEX</a:t>
            </a:r>
          </a:p>
          <a:p>
            <a:pPr marL="355600" indent="-355600" eaLnBrk="0" hangingPunct="0">
              <a:buFontTx/>
              <a:buChar char="•"/>
            </a:pPr>
            <a:r>
              <a:rPr lang="es-MX"/>
              <a:t>PERSONALMENTE EN EL INFODF</a:t>
            </a:r>
          </a:p>
          <a:p>
            <a:pPr marL="355600" indent="-355600" eaLnBrk="0" hangingPunct="0">
              <a:buFontTx/>
              <a:buChar char="•"/>
            </a:pPr>
            <a:r>
              <a:rPr lang="es-MX"/>
              <a:t>CORREO ELECTRÓNICO</a:t>
            </a:r>
            <a:endParaRPr lang="es-ES"/>
          </a:p>
        </p:txBody>
      </p:sp>
      <p:sp>
        <p:nvSpPr>
          <p:cNvPr id="14" name="Rectangle 15"/>
          <p:cNvSpPr>
            <a:spLocks noChangeArrowheads="1"/>
          </p:cNvSpPr>
          <p:nvPr/>
        </p:nvSpPr>
        <p:spPr bwMode="auto">
          <a:xfrm>
            <a:off x="179512" y="260350"/>
            <a:ext cx="8012112" cy="461963"/>
          </a:xfrm>
          <a:prstGeom prst="rect">
            <a:avLst/>
          </a:prstGeom>
          <a:noFill/>
          <a:ln w="9525">
            <a:noFill/>
            <a:miter lim="800000"/>
            <a:headEnd/>
            <a:tailEnd/>
          </a:ln>
          <a:effectLst/>
        </p:spPr>
        <p:txBody>
          <a:bodyPr wrap="none">
            <a:spAutoFit/>
          </a:bodyPr>
          <a:lstStyle/>
          <a:p>
            <a:pPr eaLnBrk="0" hangingPunct="0">
              <a:defRPr/>
            </a:pPr>
            <a:r>
              <a:rPr lang="es-MX" sz="2400" b="1" dirty="0">
                <a:solidFill>
                  <a:schemeClr val="bg1"/>
                </a:solidFill>
                <a:effectLst>
                  <a:outerShdw blurRad="38100" dist="38100" dir="2700000" algn="tl">
                    <a:srgbClr val="000000">
                      <a:alpha val="43137"/>
                    </a:srgbClr>
                  </a:outerShdw>
                </a:effectLst>
                <a:latin typeface="Arial" charset="0"/>
                <a:ea typeface="ヒラギノ角ゴ Pro W3" pitchFamily="16" charset="-128"/>
              </a:rPr>
              <a:t>El recurso de revisión es un instrumento de </a:t>
            </a:r>
            <a:r>
              <a:rPr lang="es-MX" sz="2400" b="1" dirty="0" smtClean="0">
                <a:solidFill>
                  <a:schemeClr val="bg1"/>
                </a:solidFill>
                <a:effectLst>
                  <a:outerShdw blurRad="38100" dist="38100" dir="2700000" algn="tl">
                    <a:srgbClr val="000000">
                      <a:alpha val="43137"/>
                    </a:srgbClr>
                  </a:outerShdw>
                </a:effectLst>
                <a:latin typeface="Arial" charset="0"/>
                <a:ea typeface="ヒラギノ角ゴ Pro W3" pitchFamily="16" charset="-128"/>
              </a:rPr>
              <a:t>defensa </a:t>
            </a:r>
            <a:endParaRPr lang="es-ES" sz="2400" b="1" dirty="0">
              <a:solidFill>
                <a:schemeClr val="bg1"/>
              </a:solidFill>
              <a:effectLst>
                <a:outerShdw blurRad="38100" dist="38100" dir="2700000" algn="tl">
                  <a:srgbClr val="000000">
                    <a:alpha val="43137"/>
                  </a:srgbClr>
                </a:outerShdw>
              </a:effectLst>
              <a:latin typeface="Arial" charset="0"/>
              <a:ea typeface="ヒラギノ角ゴ Pro W3" pitchFamily="16"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0"/>
            <a:ext cx="7132638" cy="863601"/>
          </a:xfrm>
          <a:prstGeom prst="rect">
            <a:avLst/>
          </a:prstGeom>
          <a:noFill/>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Calibri" pitchFamily="34" charset="0"/>
              </a:rPr>
              <a:t>Recurso de Revisión</a:t>
            </a:r>
          </a:p>
        </p:txBody>
      </p:sp>
      <p:sp>
        <p:nvSpPr>
          <p:cNvPr id="221187" name="15 CuadroTexto"/>
          <p:cNvSpPr txBox="1">
            <a:spLocks noChangeArrowheads="1"/>
          </p:cNvSpPr>
          <p:nvPr/>
        </p:nvSpPr>
        <p:spPr bwMode="auto">
          <a:xfrm>
            <a:off x="899592" y="1276534"/>
            <a:ext cx="7416800" cy="5176802"/>
          </a:xfrm>
          <a:prstGeom prst="rect">
            <a:avLst/>
          </a:prstGeom>
          <a:noFill/>
          <a:ln w="9525">
            <a:noFill/>
            <a:miter lim="800000"/>
            <a:headEnd/>
            <a:tailEnd/>
          </a:ln>
        </p:spPr>
        <p:txBody>
          <a:bodyPr>
            <a:spAutoFit/>
          </a:bodyPr>
          <a:lstStyle/>
          <a:p>
            <a:pPr marL="620713" indent="-527050" algn="just">
              <a:lnSpc>
                <a:spcPct val="90000"/>
              </a:lnSpc>
              <a:buClr>
                <a:srgbClr val="00B0F0"/>
              </a:buClr>
              <a:buFont typeface="Wingdings" pitchFamily="2" charset="2"/>
              <a:buChar char="Ø"/>
            </a:pPr>
            <a:r>
              <a:rPr lang="es-MX" sz="2400" dirty="0">
                <a:latin typeface="Calibri" pitchFamily="34" charset="0"/>
              </a:rPr>
              <a:t>Las OIP deben orientar sobre el derecho a interponer el recurso, la forma y el plazo.</a:t>
            </a: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endParaRPr lang="es-MX" sz="1000" dirty="0">
              <a:latin typeface="Calibri" pitchFamily="34" charset="0"/>
            </a:endParaRPr>
          </a:p>
          <a:p>
            <a:pPr marL="620713" indent="-527050" algn="just">
              <a:lnSpc>
                <a:spcPct val="90000"/>
              </a:lnSpc>
              <a:buClr>
                <a:srgbClr val="00B0F0"/>
              </a:buClr>
              <a:buFont typeface="Wingdings" pitchFamily="2" charset="2"/>
              <a:buChar char="Ø"/>
            </a:pPr>
            <a:r>
              <a:rPr lang="es-MX" sz="2400" dirty="0">
                <a:latin typeface="Calibri" pitchFamily="34" charset="0"/>
              </a:rPr>
              <a:t>Se tramitará de conformidad con lo establecido en la LTAIPDF.</a:t>
            </a: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eaLnBrk="0" hangingPunct="0">
              <a:lnSpc>
                <a:spcPct val="90000"/>
              </a:lnSpc>
              <a:spcBef>
                <a:spcPts val="400"/>
              </a:spcBef>
              <a:buClr>
                <a:srgbClr val="00B0F0"/>
              </a:buClr>
              <a:buSzPct val="68000"/>
              <a:buFont typeface="Wingdings" pitchFamily="2" charset="2"/>
              <a:buChar char="Ø"/>
            </a:pPr>
            <a:r>
              <a:rPr lang="es-MX" sz="2400" dirty="0">
                <a:latin typeface="Calibri" pitchFamily="34" charset="0"/>
              </a:rPr>
              <a:t>El Instituto deberá resolver dentro de los 40 días hábiles siguientes a la admisión del recurso.</a:t>
            </a:r>
          </a:p>
          <a:p>
            <a:pPr marL="620713" indent="-527050" algn="just" eaLnBrk="0" hangingPunct="0">
              <a:lnSpc>
                <a:spcPct val="90000"/>
              </a:lnSpc>
              <a:spcBef>
                <a:spcPts val="400"/>
              </a:spcBef>
              <a:buClr>
                <a:srgbClr val="00B0F0"/>
              </a:buClr>
              <a:buSzPct val="68000"/>
              <a:buFont typeface="Wingdings" pitchFamily="2" charset="2"/>
              <a:buChar char="Ø"/>
            </a:pPr>
            <a:endParaRPr lang="es-MX" sz="1200" dirty="0">
              <a:latin typeface="Calibri" pitchFamily="34" charset="0"/>
            </a:endParaRPr>
          </a:p>
          <a:p>
            <a:pPr marL="620713" indent="-527050" algn="just" eaLnBrk="0" hangingPunct="0">
              <a:lnSpc>
                <a:spcPct val="90000"/>
              </a:lnSpc>
              <a:spcBef>
                <a:spcPts val="400"/>
              </a:spcBef>
              <a:buClr>
                <a:srgbClr val="00B0F0"/>
              </a:buClr>
              <a:buSzPct val="68000"/>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r>
              <a:rPr lang="es-MX" sz="2400" dirty="0">
                <a:latin typeface="Calibri" pitchFamily="34" charset="0"/>
              </a:rPr>
              <a:t>Las resoluciones del </a:t>
            </a:r>
            <a:r>
              <a:rPr lang="es-MX" sz="2400" dirty="0" err="1">
                <a:latin typeface="Calibri" pitchFamily="34" charset="0"/>
              </a:rPr>
              <a:t>InfoDF</a:t>
            </a:r>
            <a:r>
              <a:rPr lang="es-MX" sz="2400" dirty="0">
                <a:latin typeface="Calibri" pitchFamily="34" charset="0"/>
              </a:rPr>
              <a:t> son definitivas, inatacables y obligatorias para los entes </a:t>
            </a:r>
            <a:r>
              <a:rPr lang="es-MX" sz="2400" dirty="0" smtClean="0">
                <a:latin typeface="Calibri" pitchFamily="34" charset="0"/>
              </a:rPr>
              <a:t>obligados. </a:t>
            </a:r>
            <a:r>
              <a:rPr lang="es-MX" sz="2400" dirty="0">
                <a:latin typeface="Calibri" pitchFamily="34" charset="0"/>
              </a:rPr>
              <a:t>Los particulares pueden promover amparo.</a:t>
            </a: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r>
              <a:rPr lang="es-MX" sz="2400" dirty="0">
                <a:latin typeface="Calibri" pitchFamily="34" charset="0"/>
              </a:rPr>
              <a:t>Se prevé recurso de revocación en los mismos términos que la LTAIPDF.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9236" y="260648"/>
            <a:ext cx="7277100" cy="720725"/>
          </a:xfrm>
          <a:prstGeom prst="rect">
            <a:avLst/>
          </a:prstGeom>
          <a:noFill/>
        </p:spPr>
        <p:txBody>
          <a:bodyPr anchor="ctr"/>
          <a:lstStyle/>
          <a:p>
            <a:pPr>
              <a:defRPr/>
            </a:pPr>
            <a:r>
              <a:rPr lang="es-MX" sz="3200" b="1" dirty="0">
                <a:solidFill>
                  <a:schemeClr val="bg1"/>
                </a:solidFill>
                <a:latin typeface="Calibri" pitchFamily="34" charset="0"/>
              </a:rPr>
              <a:t>Infracciones a la Ley</a:t>
            </a:r>
          </a:p>
        </p:txBody>
      </p:sp>
      <p:sp>
        <p:nvSpPr>
          <p:cNvPr id="222211" name="13 CuadroTexto"/>
          <p:cNvSpPr txBox="1">
            <a:spLocks noChangeArrowheads="1"/>
          </p:cNvSpPr>
          <p:nvPr/>
        </p:nvSpPr>
        <p:spPr bwMode="auto">
          <a:xfrm>
            <a:off x="539552" y="1314048"/>
            <a:ext cx="7993063" cy="5355312"/>
          </a:xfrm>
          <a:prstGeom prst="rect">
            <a:avLst/>
          </a:prstGeom>
          <a:noFill/>
          <a:ln w="9525">
            <a:noFill/>
            <a:miter lim="800000"/>
            <a:headEnd/>
            <a:tailEnd/>
          </a:ln>
        </p:spPr>
        <p:txBody>
          <a:bodyPr>
            <a:spAutoFit/>
          </a:bodyPr>
          <a:lstStyle/>
          <a:p>
            <a:pPr marL="363538" indent="-363538">
              <a:lnSpc>
                <a:spcPct val="90000"/>
              </a:lnSpc>
              <a:buClr>
                <a:srgbClr val="FF0000"/>
              </a:buClr>
              <a:buSzPct val="125000"/>
              <a:buFont typeface="Wingdings" pitchFamily="2" charset="2"/>
              <a:buChar char=""/>
            </a:pPr>
            <a:r>
              <a:rPr lang="es-MX" sz="2400" dirty="0">
                <a:latin typeface="Calibri" pitchFamily="34" charset="0"/>
              </a:rPr>
              <a:t> Omisión o irregularidad en la atención de solicitudes ARCO</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Recabar datos personales sin cumplir el Deber de Información o sin el consentimiento cuando éste es procedente</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Crear sistemas sin la publicación correspondiente en la GODF</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Incumplir con los principios, con las resoluciones del </a:t>
            </a:r>
            <a:r>
              <a:rPr lang="es-MX" sz="2400" dirty="0" err="1">
                <a:latin typeface="Calibri" pitchFamily="34" charset="0"/>
              </a:rPr>
              <a:t>InfoDF</a:t>
            </a:r>
            <a:r>
              <a:rPr lang="es-MX" sz="2400" dirty="0">
                <a:latin typeface="Calibri" pitchFamily="34" charset="0"/>
              </a:rPr>
              <a:t> o con la presentación del informe</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Obtención fraudulenta o engañosa de datos; transmisiones indebidas (lucro) </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Obstaculizar inspección del </a:t>
            </a:r>
            <a:r>
              <a:rPr lang="es-MX" sz="2400" dirty="0" err="1">
                <a:latin typeface="Calibri" pitchFamily="34" charset="0"/>
              </a:rPr>
              <a:t>InfoDF</a:t>
            </a:r>
            <a:endParaRPr lang="es-MX" sz="2400" dirty="0">
              <a:latin typeface="Calibri" pitchFamily="34" charset="0"/>
            </a:endParaRP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Destruir, alterar, ceder DP sin autorización</a:t>
            </a:r>
            <a:endParaRPr lang="es-MX" sz="20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Gabriela Montes\Desktop\Ehecatl ITYC 2008-2009\2008-11-12 key transparencia\key transparencia 001.jpg"/>
          <p:cNvPicPr>
            <a:picLocks noChangeAspect="1" noChangeArrowheads="1"/>
          </p:cNvPicPr>
          <p:nvPr/>
        </p:nvPicPr>
        <p:blipFill>
          <a:blip r:embed="rId2" cstate="print"/>
          <a:srcRect/>
          <a:stretch>
            <a:fillRect/>
          </a:stretch>
        </p:blipFill>
        <p:spPr bwMode="auto">
          <a:xfrm>
            <a:off x="5843739" y="1412776"/>
            <a:ext cx="1248541" cy="1995409"/>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pic>
        <p:nvPicPr>
          <p:cNvPr id="4" name="Picture 2"/>
          <p:cNvPicPr>
            <a:picLocks noChangeAspect="1" noChangeArrowheads="1"/>
          </p:cNvPicPr>
          <p:nvPr/>
        </p:nvPicPr>
        <p:blipFill>
          <a:blip r:embed="rId3" cstate="print"/>
          <a:srcRect/>
          <a:stretch>
            <a:fillRect/>
          </a:stretch>
        </p:blipFill>
        <p:spPr bwMode="auto">
          <a:xfrm>
            <a:off x="1772445" y="1374800"/>
            <a:ext cx="1302942" cy="1982192"/>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5" name="4 Flecha izquierda y derecha"/>
          <p:cNvSpPr/>
          <p:nvPr/>
        </p:nvSpPr>
        <p:spPr>
          <a:xfrm>
            <a:off x="3504036" y="2204864"/>
            <a:ext cx="2051671" cy="432048"/>
          </a:xfrm>
          <a:prstGeom prst="leftRightArrow">
            <a:avLst/>
          </a:prstGeom>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latin typeface="Calibri" pitchFamily="34" charset="0"/>
            </a:endParaRPr>
          </a:p>
        </p:txBody>
      </p:sp>
      <p:sp>
        <p:nvSpPr>
          <p:cNvPr id="6" name="5 CuadroTexto"/>
          <p:cNvSpPr txBox="1"/>
          <p:nvPr/>
        </p:nvSpPr>
        <p:spPr>
          <a:xfrm>
            <a:off x="467544" y="332656"/>
            <a:ext cx="2307042" cy="646331"/>
          </a:xfrm>
          <a:prstGeom prst="rect">
            <a:avLst/>
          </a:prstGeom>
          <a:noFill/>
        </p:spPr>
        <p:txBody>
          <a:bodyPr wrap="none" rtlCol="0">
            <a:spAutoFit/>
          </a:bodyPr>
          <a:lstStyle/>
          <a:p>
            <a:r>
              <a:rPr lang="es-MX" sz="3600" b="1" dirty="0" smtClean="0">
                <a:solidFill>
                  <a:schemeClr val="bg1"/>
                </a:solidFill>
                <a:effectLst>
                  <a:outerShdw blurRad="38100" dist="38100" dir="2700000" algn="tl">
                    <a:srgbClr val="000000">
                      <a:alpha val="43137"/>
                    </a:srgbClr>
                  </a:outerShdw>
                </a:effectLst>
                <a:latin typeface="Calibri" pitchFamily="34" charset="0"/>
              </a:rPr>
              <a:t>Similitudes</a:t>
            </a:r>
            <a:endParaRPr lang="es-MX" sz="3600" b="1" dirty="0">
              <a:solidFill>
                <a:schemeClr val="bg1"/>
              </a:solidFill>
              <a:effectLst>
                <a:outerShdw blurRad="38100" dist="38100" dir="2700000" algn="tl">
                  <a:srgbClr val="000000">
                    <a:alpha val="43137"/>
                  </a:srgbClr>
                </a:outerShdw>
              </a:effectLst>
              <a:latin typeface="Calibri" pitchFamily="34" charset="0"/>
            </a:endParaRPr>
          </a:p>
        </p:txBody>
      </p:sp>
      <p:sp>
        <p:nvSpPr>
          <p:cNvPr id="7" name="6 CuadroTexto"/>
          <p:cNvSpPr txBox="1"/>
          <p:nvPr/>
        </p:nvSpPr>
        <p:spPr>
          <a:xfrm>
            <a:off x="899592" y="3754775"/>
            <a:ext cx="4340291" cy="2554545"/>
          </a:xfrm>
          <a:prstGeom prst="rect">
            <a:avLst/>
          </a:prstGeom>
          <a:noFill/>
        </p:spPr>
        <p:txBody>
          <a:bodyPr wrap="none" rtlCol="0">
            <a:spAutoFit/>
          </a:bodyPr>
          <a:lstStyle/>
          <a:p>
            <a:r>
              <a:rPr lang="es-MX" sz="3200" dirty="0" smtClean="0">
                <a:latin typeface="Calibri" pitchFamily="34" charset="0"/>
              </a:rPr>
              <a:t>Medio de presentación</a:t>
            </a:r>
          </a:p>
          <a:p>
            <a:pPr lvl="2">
              <a:buFont typeface="Arial" pitchFamily="34" charset="0"/>
              <a:buChar char="•"/>
            </a:pPr>
            <a:r>
              <a:rPr lang="es-MX" sz="3200" dirty="0" smtClean="0">
                <a:latin typeface="Calibri" pitchFamily="34" charset="0"/>
              </a:rPr>
              <a:t>Ante OIP</a:t>
            </a:r>
          </a:p>
          <a:p>
            <a:pPr lvl="2">
              <a:buFont typeface="Arial" pitchFamily="34" charset="0"/>
              <a:buChar char="•"/>
            </a:pPr>
            <a:r>
              <a:rPr lang="es-MX" sz="3200" dirty="0" err="1" smtClean="0">
                <a:latin typeface="Calibri" pitchFamily="34" charset="0"/>
              </a:rPr>
              <a:t>Infomex</a:t>
            </a:r>
            <a:endParaRPr lang="es-MX" sz="3200" dirty="0" smtClean="0">
              <a:latin typeface="Calibri" pitchFamily="34" charset="0"/>
            </a:endParaRPr>
          </a:p>
          <a:p>
            <a:pPr lvl="2">
              <a:buFont typeface="Arial" pitchFamily="34" charset="0"/>
              <a:buChar char="•"/>
            </a:pPr>
            <a:r>
              <a:rPr lang="es-MX" sz="3200" dirty="0" smtClean="0">
                <a:latin typeface="Calibri" pitchFamily="34" charset="0"/>
              </a:rPr>
              <a:t>Tel-</a:t>
            </a:r>
            <a:r>
              <a:rPr lang="es-MX" sz="3200" dirty="0" err="1" smtClean="0">
                <a:latin typeface="Calibri" pitchFamily="34" charset="0"/>
              </a:rPr>
              <a:t>InfoDF</a:t>
            </a:r>
            <a:endParaRPr lang="es-MX" sz="3200" dirty="0" smtClean="0">
              <a:latin typeface="Calibri" pitchFamily="34" charset="0"/>
            </a:endParaRPr>
          </a:p>
          <a:p>
            <a:pPr lvl="2">
              <a:buFont typeface="Arial" pitchFamily="34" charset="0"/>
              <a:buChar char="•"/>
            </a:pPr>
            <a:r>
              <a:rPr lang="es-MX" sz="3200" dirty="0" smtClean="0">
                <a:latin typeface="Calibri" pitchFamily="34" charset="0"/>
              </a:rPr>
              <a:t>Correo Electrónico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Gabriela Montes\Desktop\Ehecatl ITYC 2008-2009\2008-11-12 key transparencia\key transparencia 001.jpg"/>
          <p:cNvPicPr>
            <a:picLocks noChangeAspect="1" noChangeArrowheads="1"/>
          </p:cNvPicPr>
          <p:nvPr/>
        </p:nvPicPr>
        <p:blipFill>
          <a:blip r:embed="rId2" cstate="print"/>
          <a:srcRect/>
          <a:stretch>
            <a:fillRect/>
          </a:stretch>
        </p:blipFill>
        <p:spPr bwMode="auto">
          <a:xfrm>
            <a:off x="5868144" y="1196752"/>
            <a:ext cx="1248541" cy="1995409"/>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pic>
        <p:nvPicPr>
          <p:cNvPr id="4" name="Picture 2"/>
          <p:cNvPicPr>
            <a:picLocks noChangeAspect="1" noChangeArrowheads="1"/>
          </p:cNvPicPr>
          <p:nvPr/>
        </p:nvPicPr>
        <p:blipFill>
          <a:blip r:embed="rId3" cstate="print"/>
          <a:srcRect/>
          <a:stretch>
            <a:fillRect/>
          </a:stretch>
        </p:blipFill>
        <p:spPr bwMode="auto">
          <a:xfrm>
            <a:off x="1772445" y="1196752"/>
            <a:ext cx="1302942" cy="1982192"/>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5" name="4 Flecha izquierda y derecha"/>
          <p:cNvSpPr/>
          <p:nvPr/>
        </p:nvSpPr>
        <p:spPr>
          <a:xfrm>
            <a:off x="3504036" y="1988840"/>
            <a:ext cx="2051671" cy="432048"/>
          </a:xfrm>
          <a:prstGeom prst="leftRightArrow">
            <a:avLst/>
          </a:prstGeom>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latin typeface="Calibri" pitchFamily="34" charset="0"/>
            </a:endParaRPr>
          </a:p>
        </p:txBody>
      </p:sp>
      <p:sp>
        <p:nvSpPr>
          <p:cNvPr id="6" name="5 CuadroTexto"/>
          <p:cNvSpPr txBox="1"/>
          <p:nvPr/>
        </p:nvSpPr>
        <p:spPr>
          <a:xfrm>
            <a:off x="467544" y="332656"/>
            <a:ext cx="2319353" cy="646331"/>
          </a:xfrm>
          <a:prstGeom prst="rect">
            <a:avLst/>
          </a:prstGeom>
          <a:noFill/>
        </p:spPr>
        <p:txBody>
          <a:bodyPr wrap="none" rtlCol="0">
            <a:spAutoFit/>
          </a:bodyPr>
          <a:lstStyle/>
          <a:p>
            <a:r>
              <a:rPr lang="es-MX" sz="3600" b="1" dirty="0" smtClean="0">
                <a:solidFill>
                  <a:schemeClr val="bg1"/>
                </a:solidFill>
                <a:effectLst>
                  <a:outerShdw blurRad="38100" dist="38100" dir="2700000" algn="tl">
                    <a:srgbClr val="000000">
                      <a:alpha val="43137"/>
                    </a:srgbClr>
                  </a:outerShdw>
                </a:effectLst>
                <a:latin typeface="Calibri" pitchFamily="34" charset="0"/>
              </a:rPr>
              <a:t>Diferencias</a:t>
            </a:r>
            <a:endParaRPr lang="es-MX" sz="3600" b="1" dirty="0">
              <a:solidFill>
                <a:schemeClr val="bg1"/>
              </a:solidFill>
              <a:effectLst>
                <a:outerShdw blurRad="38100" dist="38100" dir="2700000" algn="tl">
                  <a:srgbClr val="000000">
                    <a:alpha val="43137"/>
                  </a:srgbClr>
                </a:outerShdw>
              </a:effectLst>
              <a:latin typeface="Calibri" pitchFamily="34" charset="0"/>
            </a:endParaRPr>
          </a:p>
        </p:txBody>
      </p:sp>
      <p:sp>
        <p:nvSpPr>
          <p:cNvPr id="7" name="6 CuadroTexto"/>
          <p:cNvSpPr txBox="1"/>
          <p:nvPr/>
        </p:nvSpPr>
        <p:spPr>
          <a:xfrm>
            <a:off x="4900006" y="3299207"/>
            <a:ext cx="4113026" cy="3370153"/>
          </a:xfrm>
          <a:prstGeom prst="rect">
            <a:avLst/>
          </a:prstGeom>
          <a:noFill/>
        </p:spPr>
        <p:txBody>
          <a:bodyPr wrap="square" rtlCol="0">
            <a:spAutoFit/>
          </a:bodyPr>
          <a:lstStyle/>
          <a:p>
            <a:pPr marL="273050" indent="-273050">
              <a:buFont typeface="Wingdings" pitchFamily="2" charset="2"/>
              <a:buChar char="ü"/>
            </a:pPr>
            <a:r>
              <a:rPr lang="es-MX" sz="2000" b="1" dirty="0" smtClean="0">
                <a:latin typeface="Calibri" pitchFamily="34" charset="0"/>
              </a:rPr>
              <a:t>Cualquier persona</a:t>
            </a:r>
          </a:p>
          <a:p>
            <a:pPr marL="273050" indent="-273050">
              <a:buFont typeface="Wingdings" pitchFamily="2" charset="2"/>
              <a:buChar char="ü"/>
            </a:pPr>
            <a:endParaRPr lang="es-MX" sz="1100" b="1" dirty="0" smtClean="0">
              <a:latin typeface="Calibri" pitchFamily="34" charset="0"/>
            </a:endParaRPr>
          </a:p>
          <a:p>
            <a:pPr marL="273050" indent="-273050">
              <a:buFont typeface="Wingdings" pitchFamily="2" charset="2"/>
              <a:buChar char="ü"/>
            </a:pPr>
            <a:r>
              <a:rPr lang="es-MX" sz="2000" b="1" dirty="0" smtClean="0">
                <a:latin typeface="Calibri" pitchFamily="34" charset="0"/>
              </a:rPr>
              <a:t>No se requiere acreditación de la identidad</a:t>
            </a:r>
          </a:p>
          <a:p>
            <a:pPr marL="273050" indent="-273050">
              <a:buFont typeface="Wingdings" pitchFamily="2" charset="2"/>
              <a:buChar char="ü"/>
            </a:pPr>
            <a:endParaRPr lang="es-MX" sz="1100" b="1" dirty="0" smtClean="0">
              <a:latin typeface="Calibri" pitchFamily="34" charset="0"/>
            </a:endParaRPr>
          </a:p>
          <a:p>
            <a:pPr marL="273050" indent="-273050">
              <a:buFont typeface="Wingdings" pitchFamily="2" charset="2"/>
              <a:buChar char="ü"/>
            </a:pPr>
            <a:r>
              <a:rPr lang="es-MX" sz="2000" b="1" dirty="0" smtClean="0">
                <a:latin typeface="Calibri" pitchFamily="34" charset="0"/>
              </a:rPr>
              <a:t>Se notifica vía </a:t>
            </a:r>
            <a:r>
              <a:rPr lang="es-MX" sz="2000" b="1" dirty="0" err="1" smtClean="0">
                <a:latin typeface="Calibri" pitchFamily="34" charset="0"/>
              </a:rPr>
              <a:t>Infomex</a:t>
            </a:r>
            <a:r>
              <a:rPr lang="es-MX" sz="2000" b="1" dirty="0" smtClean="0">
                <a:latin typeface="Calibri" pitchFamily="34" charset="0"/>
              </a:rPr>
              <a:t> la respuesta</a:t>
            </a:r>
          </a:p>
          <a:p>
            <a:pPr marL="273050" indent="-273050">
              <a:buFont typeface="Wingdings" pitchFamily="2" charset="2"/>
              <a:buChar char="ü"/>
            </a:pPr>
            <a:endParaRPr lang="es-MX" sz="1100" b="1" dirty="0" smtClean="0">
              <a:latin typeface="Calibri" pitchFamily="34" charset="0"/>
            </a:endParaRPr>
          </a:p>
          <a:p>
            <a:pPr marL="273050" indent="-273050">
              <a:buFont typeface="Wingdings" pitchFamily="2" charset="2"/>
              <a:buChar char="ü"/>
            </a:pPr>
            <a:r>
              <a:rPr lang="es-MX" sz="2000" b="1" dirty="0" smtClean="0">
                <a:latin typeface="Calibri" pitchFamily="34" charset="0"/>
              </a:rPr>
              <a:t>Sólo se elabora el acta circunstanciada cuando existe la obligación legal de contar con la información.</a:t>
            </a:r>
          </a:p>
        </p:txBody>
      </p:sp>
      <p:sp>
        <p:nvSpPr>
          <p:cNvPr id="8" name="7 CuadroTexto"/>
          <p:cNvSpPr txBox="1"/>
          <p:nvPr/>
        </p:nvSpPr>
        <p:spPr>
          <a:xfrm>
            <a:off x="460815" y="3427253"/>
            <a:ext cx="4254061" cy="3046988"/>
          </a:xfrm>
          <a:prstGeom prst="rect">
            <a:avLst/>
          </a:prstGeom>
          <a:noFill/>
        </p:spPr>
        <p:txBody>
          <a:bodyPr wrap="square" rtlCol="0">
            <a:spAutoFit/>
          </a:bodyPr>
          <a:lstStyle/>
          <a:p>
            <a:pPr marL="268288" indent="-268288">
              <a:buFont typeface="Wingdings" pitchFamily="2" charset="2"/>
              <a:buChar char="ü"/>
            </a:pPr>
            <a:r>
              <a:rPr lang="es-MX" sz="2000" b="1" dirty="0" smtClean="0">
                <a:latin typeface="Calibri" pitchFamily="34" charset="0"/>
              </a:rPr>
              <a:t>Sólo el titular puede solicitar el acceso a sus datos personales</a:t>
            </a:r>
          </a:p>
          <a:p>
            <a:pPr marL="268288" indent="-268288">
              <a:buFont typeface="Wingdings" pitchFamily="2" charset="2"/>
              <a:buChar char="ü"/>
            </a:pPr>
            <a:endParaRPr lang="es-MX" sz="1600" b="1" dirty="0" smtClean="0">
              <a:latin typeface="Calibri" pitchFamily="34" charset="0"/>
            </a:endParaRPr>
          </a:p>
          <a:p>
            <a:pPr marL="268288" indent="-268288">
              <a:buFont typeface="Wingdings" pitchFamily="2" charset="2"/>
              <a:buChar char="ü"/>
            </a:pPr>
            <a:r>
              <a:rPr lang="es-MX" sz="2000" b="1" dirty="0" smtClean="0">
                <a:latin typeface="Calibri" pitchFamily="34" charset="0"/>
              </a:rPr>
              <a:t>Se requiere acreditar la identidad para entregar respuestas </a:t>
            </a:r>
          </a:p>
          <a:p>
            <a:pPr marL="268288" indent="-268288">
              <a:buFont typeface="Wingdings" pitchFamily="2" charset="2"/>
              <a:buChar char="ü"/>
            </a:pPr>
            <a:endParaRPr lang="es-MX" sz="1600" b="1" dirty="0" smtClean="0">
              <a:latin typeface="Calibri" pitchFamily="34" charset="0"/>
            </a:endParaRPr>
          </a:p>
          <a:p>
            <a:pPr marL="268288" indent="-268288">
              <a:buFont typeface="Wingdings" pitchFamily="2" charset="2"/>
              <a:buChar char="ü"/>
            </a:pPr>
            <a:r>
              <a:rPr lang="es-MX" sz="2000" b="1" dirty="0" smtClean="0">
                <a:latin typeface="Calibri" pitchFamily="34" charset="0"/>
              </a:rPr>
              <a:t>Se notifica vía </a:t>
            </a:r>
            <a:r>
              <a:rPr lang="es-MX" sz="2000" b="1" dirty="0" err="1" smtClean="0">
                <a:latin typeface="Calibri" pitchFamily="34" charset="0"/>
              </a:rPr>
              <a:t>Infomex</a:t>
            </a:r>
            <a:r>
              <a:rPr lang="es-MX" sz="2000" b="1" dirty="0" smtClean="0">
                <a:latin typeface="Calibri" pitchFamily="34" charset="0"/>
              </a:rPr>
              <a:t> sólo aviso</a:t>
            </a:r>
          </a:p>
          <a:p>
            <a:pPr marL="268288" indent="-268288">
              <a:buFont typeface="Wingdings" pitchFamily="2" charset="2"/>
              <a:buChar char="ü"/>
            </a:pPr>
            <a:endParaRPr lang="es-MX" sz="1600" b="1" dirty="0" smtClean="0">
              <a:latin typeface="Calibri" pitchFamily="34" charset="0"/>
            </a:endParaRPr>
          </a:p>
          <a:p>
            <a:pPr marL="268288" indent="-268288">
              <a:buFont typeface="Wingdings" pitchFamily="2" charset="2"/>
              <a:buChar char="ü"/>
            </a:pPr>
            <a:r>
              <a:rPr lang="es-MX" sz="2000" b="1" dirty="0" smtClean="0">
                <a:latin typeface="Calibri" pitchFamily="34" charset="0"/>
              </a:rPr>
              <a:t>Si la información no se localiza se elabora acta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30832" y="-27384"/>
            <a:ext cx="8229600" cy="1143000"/>
          </a:xfrm>
        </p:spPr>
        <p:txBody>
          <a:bodyPr>
            <a:normAutofit/>
          </a:bodyPr>
          <a:lstStyle/>
          <a:p>
            <a:pPr>
              <a:defRPr/>
            </a:pPr>
            <a:r>
              <a:rPr lang="es-ES_tradnl" altLang="es-ES_tradnl" sz="4000" b="1" dirty="0" smtClean="0">
                <a:latin typeface="Calibri" pitchFamily="34" charset="0"/>
                <a:cs typeface="Times" charset="0"/>
              </a:rPr>
              <a:t>Definiciones:</a:t>
            </a:r>
          </a:p>
        </p:txBody>
      </p:sp>
      <p:sp>
        <p:nvSpPr>
          <p:cNvPr id="9219" name="Rectangle 5"/>
          <p:cNvSpPr>
            <a:spLocks noGrp="1" noChangeArrowheads="1"/>
          </p:cNvSpPr>
          <p:nvPr>
            <p:ph type="body" idx="1"/>
          </p:nvPr>
        </p:nvSpPr>
        <p:spPr>
          <a:xfrm>
            <a:off x="179512" y="1052736"/>
            <a:ext cx="8712968" cy="6336704"/>
          </a:xfrm>
          <a:noFill/>
        </p:spPr>
        <p:txBody>
          <a:bodyPr>
            <a:noAutofit/>
          </a:bodyPr>
          <a:lstStyle/>
          <a:p>
            <a:pPr algn="just">
              <a:spcBef>
                <a:spcPts val="0"/>
              </a:spcBef>
              <a:buFont typeface="Wingdings" charset="2"/>
              <a:buNone/>
            </a:pPr>
            <a:r>
              <a:rPr lang="es-ES_tradnl" altLang="es-ES_tradnl" sz="2000" b="0" dirty="0" smtClean="0">
                <a:latin typeface="Calibri" pitchFamily="34" charset="0"/>
                <a:cs typeface="Times" charset="0"/>
              </a:rPr>
              <a:t/>
            </a:r>
            <a:br>
              <a:rPr lang="es-ES_tradnl" altLang="es-ES_tradnl" sz="2000" b="0" dirty="0" smtClean="0">
                <a:latin typeface="Calibri" pitchFamily="34" charset="0"/>
                <a:cs typeface="Times" charset="0"/>
              </a:rPr>
            </a:br>
            <a:r>
              <a:rPr lang="es-ES_tradnl" altLang="es-ES_tradnl" sz="2400" b="1" i="1" u="sng" dirty="0" smtClean="0">
                <a:effectLst>
                  <a:outerShdw blurRad="38100" dist="38100" dir="2700000" algn="tl">
                    <a:srgbClr val="000000">
                      <a:alpha val="43137"/>
                    </a:srgbClr>
                  </a:outerShdw>
                </a:effectLst>
                <a:latin typeface="Calibri" pitchFamily="34" charset="0"/>
                <a:cs typeface="Times" charset="0"/>
              </a:rPr>
              <a:t>Hábeas Data:</a:t>
            </a:r>
            <a:r>
              <a:rPr lang="es-ES_tradnl" altLang="es-ES_tradnl" sz="2000" b="1" i="1" u="sng" dirty="0" smtClean="0">
                <a:effectLst>
                  <a:outerShdw blurRad="38100" dist="38100" dir="2700000" algn="tl">
                    <a:srgbClr val="000000">
                      <a:alpha val="43137"/>
                    </a:srgbClr>
                  </a:outerShdw>
                </a:effectLst>
                <a:latin typeface="Calibri" pitchFamily="34" charset="0"/>
                <a:cs typeface="Times" charset="0"/>
              </a:rPr>
              <a:t> </a:t>
            </a:r>
            <a:r>
              <a:rPr lang="es-ES_tradnl" altLang="es-ES_tradnl" sz="2000" dirty="0" smtClean="0">
                <a:latin typeface="Calibri" pitchFamily="34" charset="0"/>
                <a:cs typeface="Times" charset="0"/>
              </a:rPr>
              <a:t>Es un derecho fundamental derivado del </a:t>
            </a:r>
            <a:r>
              <a:rPr lang="es-ES_tradnl" altLang="es-ES_tradnl" sz="2000" i="1" dirty="0" smtClean="0">
                <a:latin typeface="Calibri" pitchFamily="34" charset="0"/>
                <a:cs typeface="Times" charset="0"/>
              </a:rPr>
              <a:t>hábeas corpus,</a:t>
            </a:r>
            <a:r>
              <a:rPr lang="es-ES_tradnl" altLang="es-ES_tradnl" sz="2000" dirty="0" smtClean="0">
                <a:latin typeface="Calibri" pitchFamily="34" charset="0"/>
                <a:cs typeface="Times" charset="0"/>
              </a:rPr>
              <a:t> por la cual todo individuo tiene derecho a acceder a la información que le concierne personalmente y pueda actuar en consecuencia de ello. Tutela el derecho a la intimidad y a la vida privada del individuo. </a:t>
            </a:r>
            <a:r>
              <a:rPr lang="es-ES_tradnl" altLang="es-ES_tradnl" sz="2000" i="1" dirty="0" smtClean="0">
                <a:latin typeface="Calibri" pitchFamily="34" charset="0"/>
                <a:cs typeface="Times" charset="0"/>
              </a:rPr>
              <a:t>Hábeas</a:t>
            </a:r>
            <a:r>
              <a:rPr lang="es-ES_tradnl" altLang="es-ES_tradnl" sz="2000" dirty="0" smtClean="0">
                <a:latin typeface="Calibri" pitchFamily="34" charset="0"/>
                <a:cs typeface="Times" charset="0"/>
              </a:rPr>
              <a:t> Et. “tengas en posesión” </a:t>
            </a:r>
            <a:r>
              <a:rPr lang="es-ES_tradnl" altLang="es-ES_tradnl" sz="2000" i="1" dirty="0" err="1" smtClean="0">
                <a:latin typeface="Calibri" pitchFamily="34" charset="0"/>
                <a:cs typeface="Times" charset="0"/>
              </a:rPr>
              <a:t>Datum</a:t>
            </a:r>
            <a:r>
              <a:rPr lang="es-ES_tradnl" altLang="es-ES_tradnl" sz="2000" i="1" dirty="0" smtClean="0">
                <a:latin typeface="Calibri" pitchFamily="34" charset="0"/>
                <a:cs typeface="Times" charset="0"/>
              </a:rPr>
              <a:t> </a:t>
            </a:r>
            <a:r>
              <a:rPr lang="es-ES_tradnl" altLang="es-ES_tradnl" sz="2000" dirty="0" smtClean="0">
                <a:latin typeface="Calibri" pitchFamily="34" charset="0"/>
                <a:cs typeface="Times" charset="0"/>
              </a:rPr>
              <a:t>Et. representación  convencional de hechos, conceptos o instrucciones de forma apropiada para la comunicación y procesamiento de medios automáticos. “Tengas registro de datos” (</a:t>
            </a:r>
            <a:r>
              <a:rPr lang="es-ES_tradnl" altLang="es-ES_tradnl" sz="2000" dirty="0" err="1" smtClean="0">
                <a:latin typeface="Calibri" pitchFamily="34" charset="0"/>
                <a:cs typeface="Times" charset="0"/>
              </a:rPr>
              <a:t>Othon</a:t>
            </a:r>
            <a:r>
              <a:rPr lang="es-ES_tradnl" altLang="es-ES_tradnl" sz="2000" dirty="0" smtClean="0">
                <a:latin typeface="Calibri" pitchFamily="34" charset="0"/>
                <a:cs typeface="Times" charset="0"/>
              </a:rPr>
              <a:t> Sidou:1992) </a:t>
            </a:r>
          </a:p>
          <a:p>
            <a:pPr algn="just">
              <a:spcBef>
                <a:spcPts val="0"/>
              </a:spcBef>
              <a:buFont typeface="Wingdings" charset="2"/>
              <a:buNone/>
            </a:pPr>
            <a:r>
              <a:rPr lang="es-ES_tradnl" altLang="es-ES_tradnl" sz="2000" b="0" i="1" dirty="0" smtClean="0">
                <a:latin typeface="Calibri" pitchFamily="34" charset="0"/>
                <a:cs typeface="Times" charset="0"/>
              </a:rPr>
              <a:t/>
            </a:r>
            <a:br>
              <a:rPr lang="es-ES_tradnl" altLang="es-ES_tradnl" sz="2000" b="0" i="1" dirty="0" smtClean="0">
                <a:latin typeface="Calibri" pitchFamily="34" charset="0"/>
                <a:cs typeface="Times" charset="0"/>
              </a:rPr>
            </a:br>
            <a:r>
              <a:rPr lang="es-ES_tradnl" altLang="es-ES_tradnl" sz="2400" b="1" i="1" u="sng" dirty="0" smtClean="0">
                <a:effectLst>
                  <a:outerShdw blurRad="38100" dist="38100" dir="2700000" algn="tl">
                    <a:srgbClr val="000000">
                      <a:alpha val="43137"/>
                    </a:srgbClr>
                  </a:outerShdw>
                </a:effectLst>
                <a:latin typeface="Calibri" pitchFamily="34" charset="0"/>
                <a:cs typeface="Times" charset="0"/>
              </a:rPr>
              <a:t>Autodeterminación informativa:</a:t>
            </a:r>
            <a:r>
              <a:rPr lang="es-ES_tradnl" altLang="es-ES_tradnl" sz="2000" b="1" i="1" u="sng" dirty="0" smtClean="0">
                <a:effectLst>
                  <a:outerShdw blurRad="38100" dist="38100" dir="2700000" algn="tl">
                    <a:srgbClr val="000000">
                      <a:alpha val="43137"/>
                    </a:srgbClr>
                  </a:outerShdw>
                </a:effectLst>
                <a:latin typeface="Calibri" pitchFamily="34" charset="0"/>
                <a:cs typeface="Times" charset="0"/>
              </a:rPr>
              <a:t> </a:t>
            </a:r>
            <a:r>
              <a:rPr lang="es-ES_tradnl" altLang="es-ES_tradnl" sz="2000" dirty="0" smtClean="0">
                <a:latin typeface="Calibri" pitchFamily="34" charset="0"/>
                <a:cs typeface="Times" charset="0"/>
              </a:rPr>
              <a:t>potestad del individuo vinculada a su derecho a acceder a los datos personales y a modificar y corregir los datos concernientes a su persona.</a:t>
            </a:r>
          </a:p>
          <a:p>
            <a:pPr algn="just">
              <a:spcBef>
                <a:spcPts val="0"/>
              </a:spcBef>
              <a:buFont typeface="Wingdings" charset="2"/>
              <a:buNone/>
            </a:pPr>
            <a:endParaRPr lang="es-ES_tradnl" altLang="es-ES_tradnl" sz="2400" b="0" i="1" dirty="0" smtClean="0">
              <a:latin typeface="Calibri" pitchFamily="34" charset="0"/>
              <a:cs typeface="Times" charset="0"/>
            </a:endParaRPr>
          </a:p>
          <a:p>
            <a:pPr algn="just">
              <a:spcBef>
                <a:spcPts val="0"/>
              </a:spcBef>
              <a:buFont typeface="Wingdings" charset="2"/>
              <a:buNone/>
            </a:pPr>
            <a:r>
              <a:rPr lang="es-ES_tradnl" altLang="es-ES_tradnl" sz="2400" b="1" i="1" u="sng" dirty="0" smtClean="0">
                <a:effectLst>
                  <a:outerShdw blurRad="38100" dist="38100" dir="2700000" algn="tl">
                    <a:srgbClr val="000000">
                      <a:alpha val="43137"/>
                    </a:srgbClr>
                  </a:outerShdw>
                </a:effectLst>
                <a:latin typeface="Calibri" pitchFamily="34" charset="0"/>
                <a:cs typeface="Times" charset="0"/>
              </a:rPr>
              <a:t>Datos personales:</a:t>
            </a:r>
            <a:r>
              <a:rPr lang="es-ES_tradnl" altLang="es-ES_tradnl" sz="2000" b="1" i="1" u="sng" dirty="0" smtClean="0">
                <a:effectLst>
                  <a:outerShdw blurRad="38100" dist="38100" dir="2700000" algn="tl">
                    <a:srgbClr val="000000">
                      <a:alpha val="43137"/>
                    </a:srgbClr>
                  </a:outerShdw>
                </a:effectLst>
                <a:latin typeface="Calibri" pitchFamily="34" charset="0"/>
                <a:cs typeface="Times" charset="0"/>
              </a:rPr>
              <a:t> </a:t>
            </a:r>
            <a:r>
              <a:rPr lang="es-ES_tradnl" altLang="es-ES_tradnl" sz="2000" dirty="0" smtClean="0">
                <a:latin typeface="Calibri" pitchFamily="34" charset="0"/>
                <a:cs typeface="Times" charset="0"/>
              </a:rPr>
              <a:t>cualquier información concerniente a un individuo y cualquier tratamiento de esa información concerniente a éste. </a:t>
            </a:r>
            <a:r>
              <a:rPr lang="es-ES_tradnl" altLang="es-ES_tradnl" sz="2000" b="1" u="sng" dirty="0" smtClean="0">
                <a:latin typeface="Calibri" pitchFamily="34" charset="0"/>
                <a:cs typeface="Times" charset="0"/>
              </a:rPr>
              <a:t>La información guarda su naturaleza personal en tanto exista una relación con un sujeto identificable.</a:t>
            </a:r>
            <a:r>
              <a:rPr lang="es-ES_tradnl" altLang="es-ES_tradnl" sz="2000" dirty="0" smtClean="0">
                <a:latin typeface="Calibri" pitchFamily="34" charset="0"/>
                <a:cs typeface="Times" charset="0"/>
              </a:rPr>
              <a:t> (</a:t>
            </a:r>
            <a:r>
              <a:rPr lang="es-ES_tradnl" altLang="es-ES_tradnl" sz="2000" dirty="0" err="1" smtClean="0">
                <a:latin typeface="Calibri" pitchFamily="34" charset="0"/>
                <a:cs typeface="Times" charset="0"/>
              </a:rPr>
              <a:t>Ivan</a:t>
            </a:r>
            <a:r>
              <a:rPr lang="es-ES_tradnl" altLang="es-ES_tradnl" sz="2000" dirty="0" smtClean="0">
                <a:latin typeface="Calibri" pitchFamily="34" charset="0"/>
                <a:cs typeface="Times" charset="0"/>
              </a:rPr>
              <a:t> </a:t>
            </a:r>
            <a:r>
              <a:rPr lang="es-ES_tradnl" altLang="es-ES_tradnl" sz="2000" dirty="0" err="1" smtClean="0">
                <a:latin typeface="Calibri" pitchFamily="34" charset="0"/>
                <a:cs typeface="Times" charset="0"/>
              </a:rPr>
              <a:t>Székely</a:t>
            </a:r>
            <a:r>
              <a:rPr lang="es-ES_tradnl" altLang="es-ES_tradnl" sz="2000" dirty="0" smtClean="0">
                <a:latin typeface="Calibri" pitchFamily="34" charset="0"/>
                <a:cs typeface="Times" charset="0"/>
              </a:rPr>
              <a:t>: 1994)</a:t>
            </a:r>
          </a:p>
          <a:p>
            <a:pPr algn="just">
              <a:spcBef>
                <a:spcPts val="0"/>
              </a:spcBef>
              <a:buFont typeface="Wingdings" charset="2"/>
              <a:buNone/>
            </a:pPr>
            <a:r>
              <a:rPr lang="es-ES_tradnl" altLang="es-ES_tradnl" sz="2000" b="0" i="1" dirty="0" smtClean="0">
                <a:latin typeface="Calibri" pitchFamily="34" charset="0"/>
                <a:cs typeface="Times" charset="0"/>
              </a:rPr>
              <a:t/>
            </a:r>
            <a:br>
              <a:rPr lang="es-ES_tradnl" altLang="es-ES_tradnl" sz="2000" b="0" i="1" dirty="0" smtClean="0">
                <a:latin typeface="Calibri" pitchFamily="34" charset="0"/>
                <a:cs typeface="Times" charset="0"/>
              </a:rPr>
            </a:br>
            <a:endParaRPr lang="es-ES_tradnl" altLang="es-ES_tradnl" sz="2000" dirty="0" smtClean="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a:off x="2857488" y="1428736"/>
            <a:ext cx="6155544" cy="5143536"/>
          </a:xfrm>
          <a:custGeom>
            <a:avLst/>
            <a:gdLst>
              <a:gd name="connsiteX0" fmla="*/ 0 w 6153150"/>
              <a:gd name="connsiteY0" fmla="*/ 0 h 4953000"/>
              <a:gd name="connsiteX1" fmla="*/ 171450 w 6153150"/>
              <a:gd name="connsiteY1" fmla="*/ 4400550 h 4953000"/>
              <a:gd name="connsiteX2" fmla="*/ 4114800 w 6153150"/>
              <a:gd name="connsiteY2" fmla="*/ 4953000 h 4953000"/>
              <a:gd name="connsiteX3" fmla="*/ 6153150 w 6153150"/>
              <a:gd name="connsiteY3" fmla="*/ 3124200 h 4953000"/>
              <a:gd name="connsiteX4" fmla="*/ 5848350 w 6153150"/>
              <a:gd name="connsiteY4" fmla="*/ 1447800 h 4953000"/>
              <a:gd name="connsiteX0" fmla="*/ 0 w 6153150"/>
              <a:gd name="connsiteY0" fmla="*/ 0 h 4953000"/>
              <a:gd name="connsiteX1" fmla="*/ 171450 w 6153150"/>
              <a:gd name="connsiteY1" fmla="*/ 4400550 h 4953000"/>
              <a:gd name="connsiteX2" fmla="*/ 4114800 w 6153150"/>
              <a:gd name="connsiteY2" fmla="*/ 4953000 h 4953000"/>
              <a:gd name="connsiteX3" fmla="*/ 6153150 w 6153150"/>
              <a:gd name="connsiteY3" fmla="*/ 3124200 h 4953000"/>
              <a:gd name="connsiteX4" fmla="*/ 4843484 w 6153150"/>
              <a:gd name="connsiteY4" fmla="*/ 111134 h 4953000"/>
              <a:gd name="connsiteX0" fmla="*/ 0 w 6096012"/>
              <a:gd name="connsiteY0" fmla="*/ 51141 h 4841866"/>
              <a:gd name="connsiteX1" fmla="*/ 114312 w 6096012"/>
              <a:gd name="connsiteY1" fmla="*/ 4289416 h 4841866"/>
              <a:gd name="connsiteX2" fmla="*/ 4057662 w 6096012"/>
              <a:gd name="connsiteY2" fmla="*/ 4841866 h 4841866"/>
              <a:gd name="connsiteX3" fmla="*/ 6096012 w 6096012"/>
              <a:gd name="connsiteY3" fmla="*/ 3013066 h 4841866"/>
              <a:gd name="connsiteX4" fmla="*/ 4786346 w 6096012"/>
              <a:gd name="connsiteY4" fmla="*/ 0 h 4841866"/>
              <a:gd name="connsiteX0" fmla="*/ 0 w 6096012"/>
              <a:gd name="connsiteY0" fmla="*/ 51141 h 4841866"/>
              <a:gd name="connsiteX1" fmla="*/ 0 w 6096012"/>
              <a:gd name="connsiteY1" fmla="*/ 3908507 h 4841866"/>
              <a:gd name="connsiteX2" fmla="*/ 4057662 w 6096012"/>
              <a:gd name="connsiteY2" fmla="*/ 4841866 h 4841866"/>
              <a:gd name="connsiteX3" fmla="*/ 6096012 w 6096012"/>
              <a:gd name="connsiteY3" fmla="*/ 3013066 h 4841866"/>
              <a:gd name="connsiteX4" fmla="*/ 4786346 w 6096012"/>
              <a:gd name="connsiteY4" fmla="*/ 0 h 4841866"/>
              <a:gd name="connsiteX0" fmla="*/ 0 w 6096012"/>
              <a:gd name="connsiteY0" fmla="*/ 51141 h 4841866"/>
              <a:gd name="connsiteX1" fmla="*/ 0 w 6096012"/>
              <a:gd name="connsiteY1" fmla="*/ 3908507 h 4841866"/>
              <a:gd name="connsiteX2" fmla="*/ 3857652 w 6096012"/>
              <a:gd name="connsiteY2" fmla="*/ 4841866 h 4841866"/>
              <a:gd name="connsiteX3" fmla="*/ 6096012 w 6096012"/>
              <a:gd name="connsiteY3" fmla="*/ 3013066 h 4841866"/>
              <a:gd name="connsiteX4" fmla="*/ 4786346 w 6096012"/>
              <a:gd name="connsiteY4" fmla="*/ 0 h 4841866"/>
              <a:gd name="connsiteX0" fmla="*/ 0 w 6096012"/>
              <a:gd name="connsiteY0" fmla="*/ 51141 h 4841866"/>
              <a:gd name="connsiteX1" fmla="*/ 0 w 6096012"/>
              <a:gd name="connsiteY1" fmla="*/ 3908507 h 4841866"/>
              <a:gd name="connsiteX2" fmla="*/ 3857652 w 6096012"/>
              <a:gd name="connsiteY2" fmla="*/ 4841866 h 4841866"/>
              <a:gd name="connsiteX3" fmla="*/ 6096012 w 6096012"/>
              <a:gd name="connsiteY3" fmla="*/ 2749361 h 4841866"/>
              <a:gd name="connsiteX4" fmla="*/ 4786346 w 6096012"/>
              <a:gd name="connsiteY4" fmla="*/ 0 h 4841866"/>
              <a:gd name="connsiteX0" fmla="*/ 0 w 6155544"/>
              <a:gd name="connsiteY0" fmla="*/ 51141 h 4841866"/>
              <a:gd name="connsiteX1" fmla="*/ 0 w 6155544"/>
              <a:gd name="connsiteY1" fmla="*/ 3908507 h 4841866"/>
              <a:gd name="connsiteX2" fmla="*/ 3857652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3857652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3929090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3929090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4211536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5001661"/>
              <a:gd name="connsiteX1" fmla="*/ 0 w 6155544"/>
              <a:gd name="connsiteY1" fmla="*/ 3908507 h 5001661"/>
              <a:gd name="connsiteX2" fmla="*/ 4211536 w 6155544"/>
              <a:gd name="connsiteY2" fmla="*/ 5001661 h 5001661"/>
              <a:gd name="connsiteX3" fmla="*/ 6155544 w 6155544"/>
              <a:gd name="connsiteY3" fmla="*/ 3016373 h 5001661"/>
              <a:gd name="connsiteX4" fmla="*/ 4786346 w 6155544"/>
              <a:gd name="connsiteY4" fmla="*/ 0 h 500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5544" h="5001661">
                <a:moveTo>
                  <a:pt x="0" y="51141"/>
                </a:moveTo>
                <a:lnTo>
                  <a:pt x="0" y="3908507"/>
                </a:lnTo>
                <a:lnTo>
                  <a:pt x="4211536" y="5001661"/>
                </a:lnTo>
                <a:lnTo>
                  <a:pt x="6155544" y="3016373"/>
                </a:lnTo>
                <a:lnTo>
                  <a:pt x="4786346" y="0"/>
                </a:lnTo>
              </a:path>
            </a:pathLst>
          </a:custGeom>
          <a:solidFill>
            <a:srgbClr val="FFFF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 name="1 Marcador de contenido"/>
          <p:cNvSpPr>
            <a:spLocks noGrp="1"/>
          </p:cNvSpPr>
          <p:nvPr>
            <p:ph idx="1"/>
          </p:nvPr>
        </p:nvSpPr>
        <p:spPr>
          <a:xfrm>
            <a:off x="2857488" y="1428736"/>
            <a:ext cx="4786346" cy="4019374"/>
          </a:xfrm>
          <a:blipFill>
            <a:blip r:embed="rId2" cstate="print"/>
            <a:tile tx="0" ty="0" sx="100000" sy="100000" flip="none" algn="tl"/>
          </a:blipFill>
          <a:scene3d>
            <a:camera prst="orthographicFront"/>
            <a:lightRig rig="threePt" dir="t"/>
          </a:scene3d>
          <a:sp3d>
            <a:bevelT/>
          </a:sp3d>
        </p:spPr>
        <p:txBody>
          <a:bodyPr>
            <a:noAutofit/>
          </a:bodyPr>
          <a:lstStyle/>
          <a:p>
            <a:pPr>
              <a:spcBef>
                <a:spcPts val="0"/>
              </a:spcBef>
            </a:pPr>
            <a:endParaRPr lang="es-MX" sz="2400" dirty="0" smtClean="0"/>
          </a:p>
          <a:p>
            <a:pPr>
              <a:spcBef>
                <a:spcPts val="0"/>
              </a:spcBef>
            </a:pPr>
            <a:r>
              <a:rPr lang="es-MX" sz="2400" dirty="0" smtClean="0"/>
              <a:t>Nombre</a:t>
            </a:r>
          </a:p>
          <a:p>
            <a:pPr>
              <a:spcBef>
                <a:spcPts val="0"/>
              </a:spcBef>
            </a:pPr>
            <a:r>
              <a:rPr lang="es-MX" sz="2400" dirty="0" smtClean="0"/>
              <a:t>Fotografía</a:t>
            </a:r>
          </a:p>
          <a:p>
            <a:pPr>
              <a:spcBef>
                <a:spcPts val="0"/>
              </a:spcBef>
            </a:pPr>
            <a:r>
              <a:rPr lang="es-MX" sz="2400" dirty="0" smtClean="0"/>
              <a:t>Número de cédula profesional</a:t>
            </a:r>
          </a:p>
          <a:p>
            <a:pPr>
              <a:spcBef>
                <a:spcPts val="0"/>
              </a:spcBef>
            </a:pPr>
            <a:r>
              <a:rPr lang="es-MX" sz="2400" dirty="0" smtClean="0"/>
              <a:t>Calificación de certificado de estudios</a:t>
            </a:r>
          </a:p>
          <a:p>
            <a:pPr>
              <a:spcBef>
                <a:spcPts val="0"/>
              </a:spcBef>
            </a:pPr>
            <a:r>
              <a:rPr lang="es-MX" sz="2400" dirty="0" smtClean="0"/>
              <a:t>Firma</a:t>
            </a:r>
          </a:p>
          <a:p>
            <a:pPr>
              <a:spcBef>
                <a:spcPts val="0"/>
              </a:spcBef>
            </a:pPr>
            <a:r>
              <a:rPr lang="es-MX" sz="2400" dirty="0" smtClean="0"/>
              <a:t>Edad</a:t>
            </a:r>
          </a:p>
          <a:p>
            <a:pPr>
              <a:spcBef>
                <a:spcPts val="0"/>
              </a:spcBef>
            </a:pPr>
            <a:r>
              <a:rPr lang="es-MX" sz="2400" dirty="0" smtClean="0"/>
              <a:t>Nacionalidad</a:t>
            </a:r>
          </a:p>
          <a:p>
            <a:pPr>
              <a:spcBef>
                <a:spcPts val="0"/>
              </a:spcBef>
            </a:pPr>
            <a:endParaRPr lang="es-ES" sz="2400" dirty="0"/>
          </a:p>
        </p:txBody>
      </p:sp>
      <p:sp>
        <p:nvSpPr>
          <p:cNvPr id="4" name="3 Título"/>
          <p:cNvSpPr>
            <a:spLocks noGrp="1"/>
          </p:cNvSpPr>
          <p:nvPr>
            <p:ph type="title"/>
          </p:nvPr>
        </p:nvSpPr>
        <p:spPr/>
        <p:txBody>
          <a:bodyPr/>
          <a:lstStyle/>
          <a:p>
            <a:r>
              <a:rPr lang="es-MX" dirty="0" smtClean="0"/>
              <a:t>¿Datos personales?</a:t>
            </a:r>
            <a:endParaRPr lang="es-ES" dirty="0"/>
          </a:p>
        </p:txBody>
      </p:sp>
      <p:pic>
        <p:nvPicPr>
          <p:cNvPr id="5" name="12 Imagen" descr="123.jpg"/>
          <p:cNvPicPr>
            <a:picLocks noChangeAspect="1"/>
          </p:cNvPicPr>
          <p:nvPr/>
        </p:nvPicPr>
        <p:blipFill>
          <a:blip r:embed="rId3" cstate="print"/>
          <a:srcRect/>
          <a:stretch>
            <a:fillRect/>
          </a:stretch>
        </p:blipFill>
        <p:spPr bwMode="auto">
          <a:xfrm>
            <a:off x="323849" y="1481328"/>
            <a:ext cx="1601041" cy="1376168"/>
          </a:xfrm>
          <a:prstGeom prst="rect">
            <a:avLst/>
          </a:prstGeom>
          <a:noFill/>
          <a:ln w="9525">
            <a:noFill/>
            <a:miter lim="800000"/>
            <a:headEnd/>
            <a:tailEnd/>
          </a:ln>
        </p:spPr>
      </p:pic>
      <p:pic>
        <p:nvPicPr>
          <p:cNvPr id="6" name="15 Imagen" descr="identificando_al_MEXA.jpg"/>
          <p:cNvPicPr>
            <a:picLocks noChangeAspect="1"/>
          </p:cNvPicPr>
          <p:nvPr/>
        </p:nvPicPr>
        <p:blipFill>
          <a:blip r:embed="rId4" cstate="print"/>
          <a:srcRect/>
          <a:stretch>
            <a:fillRect/>
          </a:stretch>
        </p:blipFill>
        <p:spPr bwMode="auto">
          <a:xfrm>
            <a:off x="928662" y="2857496"/>
            <a:ext cx="1844675" cy="1398588"/>
          </a:xfrm>
          <a:prstGeom prst="rect">
            <a:avLst/>
          </a:prstGeom>
          <a:noFill/>
          <a:ln w="9525">
            <a:noFill/>
            <a:miter lim="800000"/>
            <a:headEnd/>
            <a:tailEnd/>
          </a:ln>
        </p:spPr>
      </p:pic>
      <p:pic>
        <p:nvPicPr>
          <p:cNvPr id="1026" name="Picture 2" descr="Ver imagen en tamaño completo">
            <a:hlinkClick r:id="rId5"/>
          </p:cNvPr>
          <p:cNvPicPr>
            <a:picLocks noChangeAspect="1" noChangeArrowheads="1"/>
          </p:cNvPicPr>
          <p:nvPr/>
        </p:nvPicPr>
        <p:blipFill>
          <a:blip r:embed="rId6" cstate="print"/>
          <a:srcRect/>
          <a:stretch>
            <a:fillRect/>
          </a:stretch>
        </p:blipFill>
        <p:spPr bwMode="auto">
          <a:xfrm rot="20705807">
            <a:off x="616614" y="4786322"/>
            <a:ext cx="2090837" cy="785818"/>
          </a:xfrm>
          <a:prstGeom prst="rect">
            <a:avLst/>
          </a:prstGeom>
          <a:noFill/>
        </p:spPr>
      </p:pic>
      <p:pic>
        <p:nvPicPr>
          <p:cNvPr id="8" name="Picture 4" descr="C:\Users\Gabriela Montes\Desktop\Ehecatl ITYC 2008-2009\2008-11-12 key transparencia\key transparencia 001.jpg"/>
          <p:cNvPicPr>
            <a:picLocks noChangeAspect="1" noChangeArrowheads="1"/>
          </p:cNvPicPr>
          <p:nvPr/>
        </p:nvPicPr>
        <p:blipFill>
          <a:blip r:embed="rId7" cstate="print"/>
          <a:srcRect/>
          <a:stretch>
            <a:fillRect/>
          </a:stretch>
        </p:blipFill>
        <p:spPr bwMode="auto">
          <a:xfrm>
            <a:off x="7092280" y="3645024"/>
            <a:ext cx="1646380" cy="2631235"/>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10" name="9 Flecha izquierda"/>
          <p:cNvSpPr/>
          <p:nvPr/>
        </p:nvSpPr>
        <p:spPr>
          <a:xfrm>
            <a:off x="5310890" y="3970566"/>
            <a:ext cx="2357454" cy="898594"/>
          </a:xfrm>
          <a:prstGeom prst="leftArrow">
            <a:avLst/>
          </a:prstGeom>
          <a:scene3d>
            <a:camera prst="orthographicFront">
              <a:rot lat="19334322" lon="1593906" rev="1984609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188640"/>
            <a:ext cx="8229600" cy="504056"/>
          </a:xfrm>
        </p:spPr>
        <p:txBody>
          <a:bodyPr>
            <a:normAutofit fontScale="90000"/>
          </a:bodyPr>
          <a:lstStyle/>
          <a:p>
            <a:r>
              <a:rPr lang="es-MX" dirty="0" smtClean="0"/>
              <a:t>¿Solicitud de acceso a datos personales?</a:t>
            </a:r>
            <a:endParaRPr lang="es-ES" dirty="0"/>
          </a:p>
        </p:txBody>
      </p:sp>
      <p:grpSp>
        <p:nvGrpSpPr>
          <p:cNvPr id="3" name="8 Grupo"/>
          <p:cNvGrpSpPr/>
          <p:nvPr/>
        </p:nvGrpSpPr>
        <p:grpSpPr>
          <a:xfrm>
            <a:off x="4488686" y="1156501"/>
            <a:ext cx="4215944" cy="5481665"/>
            <a:chOff x="4357686" y="1000108"/>
            <a:chExt cx="4215944" cy="5481665"/>
          </a:xfrm>
        </p:grpSpPr>
        <p:pic>
          <p:nvPicPr>
            <p:cNvPr id="6" name="19 Imagen" descr="servidor1.jpg"/>
            <p:cNvPicPr>
              <a:picLocks noChangeAspect="1"/>
            </p:cNvPicPr>
            <p:nvPr/>
          </p:nvPicPr>
          <p:blipFill>
            <a:blip r:embed="rId2" cstate="print">
              <a:clrChange>
                <a:clrFrom>
                  <a:srgbClr val="E6EAEB"/>
                </a:clrFrom>
                <a:clrTo>
                  <a:srgbClr val="E6EAEB">
                    <a:alpha val="0"/>
                  </a:srgbClr>
                </a:clrTo>
              </a:clrChange>
            </a:blip>
            <a:srcRect/>
            <a:stretch>
              <a:fillRect/>
            </a:stretch>
          </p:blipFill>
          <p:spPr bwMode="auto">
            <a:xfrm>
              <a:off x="5475801" y="3856048"/>
              <a:ext cx="2016125" cy="1860550"/>
            </a:xfrm>
            <a:prstGeom prst="rect">
              <a:avLst/>
            </a:prstGeom>
            <a:noFill/>
            <a:ln w="9525">
              <a:noFill/>
              <a:miter lim="800000"/>
              <a:headEnd/>
              <a:tailEnd/>
            </a:ln>
          </p:spPr>
        </p:pic>
        <p:sp>
          <p:nvSpPr>
            <p:cNvPr id="8" name="7 Flecha curvada hacia abajo"/>
            <p:cNvSpPr/>
            <p:nvPr/>
          </p:nvSpPr>
          <p:spPr>
            <a:xfrm>
              <a:off x="4357686" y="1000108"/>
              <a:ext cx="3718082" cy="34290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 name="13 Imagen" descr="archivo1.jpg"/>
            <p:cNvPicPr>
              <a:picLocks noChangeAspect="1"/>
            </p:cNvPicPr>
            <p:nvPr/>
          </p:nvPicPr>
          <p:blipFill>
            <a:blip r:embed="rId3" cstate="print"/>
            <a:srcRect t="30402"/>
            <a:stretch>
              <a:fillRect/>
            </a:stretch>
          </p:blipFill>
          <p:spPr bwMode="auto">
            <a:xfrm>
              <a:off x="6410222" y="4951423"/>
              <a:ext cx="2163408" cy="1530350"/>
            </a:xfrm>
            <a:prstGeom prst="rect">
              <a:avLst/>
            </a:prstGeom>
            <a:noFill/>
            <a:ln w="9525">
              <a:noFill/>
              <a:miter lim="800000"/>
              <a:headEnd/>
              <a:tailEnd/>
            </a:ln>
          </p:spPr>
        </p:pic>
      </p:grpSp>
      <p:sp>
        <p:nvSpPr>
          <p:cNvPr id="2" name="1 Marcador de contenido"/>
          <p:cNvSpPr>
            <a:spLocks noGrp="1"/>
          </p:cNvSpPr>
          <p:nvPr>
            <p:ph idx="1"/>
          </p:nvPr>
        </p:nvSpPr>
        <p:spPr>
          <a:xfrm>
            <a:off x="588200" y="1637722"/>
            <a:ext cx="5186370" cy="3304994"/>
          </a:xfrm>
          <a:blipFill>
            <a:blip r:embed="rId4" cstate="print"/>
            <a:tile tx="0" ty="0" sx="100000" sy="100000" flip="none" algn="tl"/>
          </a:blipFill>
          <a:scene3d>
            <a:camera prst="orthographicFront"/>
            <a:lightRig rig="threePt" dir="t"/>
          </a:scene3d>
          <a:sp3d>
            <a:bevelT/>
          </a:sp3d>
        </p:spPr>
        <p:txBody>
          <a:bodyPr>
            <a:normAutofit lnSpcReduction="10000"/>
          </a:bodyPr>
          <a:lstStyle/>
          <a:p>
            <a:pPr>
              <a:buClr>
                <a:schemeClr val="accent3">
                  <a:lumMod val="50000"/>
                </a:schemeClr>
              </a:buClr>
              <a:buSzPct val="100000"/>
              <a:buFont typeface="Wingdings" pitchFamily="2" charset="2"/>
              <a:buChar char="Ø"/>
            </a:pPr>
            <a:r>
              <a:rPr lang="es-MX" sz="2400" dirty="0" smtClean="0"/>
              <a:t>Hoja única de servicios</a:t>
            </a:r>
          </a:p>
          <a:p>
            <a:pPr>
              <a:buClr>
                <a:schemeClr val="accent3">
                  <a:lumMod val="50000"/>
                </a:schemeClr>
              </a:buClr>
              <a:buSzPct val="100000"/>
              <a:buFont typeface="Wingdings" pitchFamily="2" charset="2"/>
              <a:buChar char="Ø"/>
            </a:pPr>
            <a:r>
              <a:rPr lang="es-MX" sz="2400" dirty="0" smtClean="0"/>
              <a:t>Expediente médico</a:t>
            </a:r>
          </a:p>
          <a:p>
            <a:pPr>
              <a:buClr>
                <a:schemeClr val="accent3">
                  <a:lumMod val="50000"/>
                </a:schemeClr>
              </a:buClr>
              <a:buSzPct val="100000"/>
              <a:buFont typeface="Wingdings" pitchFamily="2" charset="2"/>
              <a:buChar char="Ø"/>
            </a:pPr>
            <a:r>
              <a:rPr lang="es-MX" sz="2400" dirty="0" smtClean="0"/>
              <a:t>Incidencias laborales</a:t>
            </a:r>
          </a:p>
          <a:p>
            <a:pPr>
              <a:buClr>
                <a:schemeClr val="accent3">
                  <a:lumMod val="50000"/>
                </a:schemeClr>
              </a:buClr>
              <a:buSzPct val="100000"/>
              <a:buFont typeface="Wingdings" pitchFamily="2" charset="2"/>
              <a:buChar char="Ø"/>
            </a:pPr>
            <a:r>
              <a:rPr lang="es-MX" sz="2400" dirty="0" smtClean="0"/>
              <a:t>Resultados de exámenes </a:t>
            </a:r>
          </a:p>
          <a:p>
            <a:pPr>
              <a:buClr>
                <a:schemeClr val="accent3">
                  <a:lumMod val="50000"/>
                </a:schemeClr>
              </a:buClr>
              <a:buSzPct val="100000"/>
              <a:buFont typeface="Wingdings" pitchFamily="2" charset="2"/>
              <a:buChar char="Ø"/>
            </a:pPr>
            <a:r>
              <a:rPr lang="es-MX" sz="2400" dirty="0" smtClean="0"/>
              <a:t>Estado de una investigación</a:t>
            </a:r>
          </a:p>
          <a:p>
            <a:pPr>
              <a:buClr>
                <a:schemeClr val="accent3">
                  <a:lumMod val="50000"/>
                </a:schemeClr>
              </a:buClr>
              <a:buSzPct val="100000"/>
              <a:buFont typeface="Wingdings" pitchFamily="2" charset="2"/>
              <a:buChar char="Ø"/>
            </a:pPr>
            <a:r>
              <a:rPr lang="es-MX" sz="2400" dirty="0" smtClean="0"/>
              <a:t>Información contenida en un expediente seguido en forma de juicio</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51275" y="1412875"/>
            <a:ext cx="2952750" cy="647700"/>
          </a:xfrm>
          <a:prstGeom prst="rect">
            <a:avLst/>
          </a:prstGeom>
          <a:solidFill>
            <a:schemeClr val="accent2"/>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4" name="Rectangle 3"/>
          <p:cNvSpPr>
            <a:spLocks noChangeArrowheads="1"/>
          </p:cNvSpPr>
          <p:nvPr/>
        </p:nvSpPr>
        <p:spPr bwMode="auto">
          <a:xfrm>
            <a:off x="468313" y="1412875"/>
            <a:ext cx="2952750" cy="647700"/>
          </a:xfrm>
          <a:prstGeom prst="rect">
            <a:avLst/>
          </a:prstGeom>
          <a:solidFill>
            <a:schemeClr val="accent2"/>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5" name="Rectangle 5"/>
          <p:cNvSpPr txBox="1">
            <a:spLocks noChangeArrowheads="1"/>
          </p:cNvSpPr>
          <p:nvPr/>
        </p:nvSpPr>
        <p:spPr>
          <a:xfrm>
            <a:off x="457200" y="4343400"/>
            <a:ext cx="8305800" cy="1358900"/>
          </a:xfrm>
          <a:prstGeom prst="rect">
            <a:avLst/>
          </a:prstGeom>
        </p:spPr>
        <p:txBody>
          <a:bodyPr/>
          <a:lstStyle/>
          <a:p>
            <a:pPr marL="365125" marR="0" lvl="0" indent="-255588" algn="just" defTabSz="914400" rtl="0" eaLnBrk="0" fontAlgn="base" latinLnBrk="0" hangingPunct="0">
              <a:lnSpc>
                <a:spcPct val="90000"/>
              </a:lnSpc>
              <a:spcBef>
                <a:spcPts val="400"/>
              </a:spcBef>
              <a:spcAft>
                <a:spcPct val="0"/>
              </a:spcAft>
              <a:buClr>
                <a:schemeClr val="accent1"/>
              </a:buClr>
              <a:buSzPct val="68000"/>
              <a:buFont typeface="Wingdings 3" pitchFamily="18" charset="2"/>
              <a:buChar char=""/>
              <a:tabLst/>
              <a:defRPr/>
            </a:pPr>
            <a:r>
              <a:rPr kumimoji="0" lang="es-MX" sz="1800" b="1" i="0" u="none" strike="noStrike" kern="1200" cap="none" spc="0" normalizeH="0" baseline="0" noProof="0" dirty="0" smtClean="0">
                <a:ln>
                  <a:noFill/>
                </a:ln>
                <a:solidFill>
                  <a:schemeClr val="tx1"/>
                </a:solidFill>
                <a:effectLst/>
                <a:uLnTx/>
                <a:uFillTx/>
                <a:latin typeface="Arial" pitchFamily="34" charset="0"/>
                <a:cs typeface="Arial" pitchFamily="34" charset="0"/>
              </a:rPr>
              <a:t>Podrá interponerse 15 días hábiles después de notificada la respuesta o entregados los datos</a:t>
            </a:r>
          </a:p>
          <a:p>
            <a:pPr marL="365125" marR="0" lvl="0" indent="-255588" algn="just" defTabSz="914400" rtl="0" eaLnBrk="0" fontAlgn="base" latinLnBrk="0" hangingPunct="0">
              <a:lnSpc>
                <a:spcPct val="90000"/>
              </a:lnSpc>
              <a:spcBef>
                <a:spcPts val="400"/>
              </a:spcBef>
              <a:spcAft>
                <a:spcPct val="0"/>
              </a:spcAft>
              <a:buClr>
                <a:schemeClr val="accent1"/>
              </a:buClr>
              <a:buSzPct val="68000"/>
              <a:buFont typeface="Wingdings 3" pitchFamily="18" charset="2"/>
              <a:buChar char=""/>
              <a:tabLst/>
              <a:defRPr/>
            </a:pPr>
            <a:r>
              <a:rPr kumimoji="0" lang="es-MX" sz="1800" b="1" i="0" u="none" strike="noStrike" kern="1200" cap="none" spc="0" normalizeH="0" baseline="0" noProof="0" dirty="0" smtClean="0">
                <a:ln>
                  <a:noFill/>
                </a:ln>
                <a:solidFill>
                  <a:schemeClr val="tx1"/>
                </a:solidFill>
                <a:effectLst/>
                <a:uLnTx/>
                <a:uFillTx/>
                <a:latin typeface="Arial" pitchFamily="34" charset="0"/>
                <a:cs typeface="Arial" pitchFamily="34" charset="0"/>
              </a:rPr>
              <a:t>En caso de omisión de respuesta 15 días después de haber concluido el tiempo para recibir una respuesta (10 días)</a:t>
            </a:r>
          </a:p>
          <a:p>
            <a:pPr marL="365125" indent="-255588" algn="just" eaLnBrk="0" hangingPunct="0">
              <a:lnSpc>
                <a:spcPct val="90000"/>
              </a:lnSpc>
              <a:spcBef>
                <a:spcPts val="400"/>
              </a:spcBef>
              <a:buClr>
                <a:schemeClr val="accent1"/>
              </a:buClr>
              <a:buSzPct val="68000"/>
              <a:buFont typeface="Wingdings 3" pitchFamily="18" charset="2"/>
              <a:buChar char=""/>
              <a:defRPr/>
            </a:pPr>
            <a:r>
              <a:rPr lang="es-MX" dirty="0" smtClean="0">
                <a:latin typeface="Arial" pitchFamily="34" charset="0"/>
                <a:cs typeface="Arial" pitchFamily="34" charset="0"/>
              </a:rPr>
              <a:t> </a:t>
            </a:r>
            <a:r>
              <a:rPr lang="es-MX" b="1" dirty="0" smtClean="0">
                <a:latin typeface="Arial" pitchFamily="34" charset="0"/>
                <a:cs typeface="Arial" pitchFamily="34" charset="0"/>
              </a:rPr>
              <a:t>Procede si el interesado se considera agraviado con la resolución definitiva que recaiga a una solicitud para ejercer un derecho ARCO o ante la omisión de respuesta. </a:t>
            </a:r>
          </a:p>
        </p:txBody>
      </p:sp>
      <p:sp>
        <p:nvSpPr>
          <p:cNvPr id="6" name="Text Box 6"/>
          <p:cNvSpPr txBox="1">
            <a:spLocks noChangeArrowheads="1"/>
          </p:cNvSpPr>
          <p:nvPr/>
        </p:nvSpPr>
        <p:spPr bwMode="auto">
          <a:xfrm>
            <a:off x="1258888" y="1566863"/>
            <a:ext cx="1266693" cy="400110"/>
          </a:xfrm>
          <a:prstGeom prst="rect">
            <a:avLst/>
          </a:prstGeom>
          <a:noFill/>
          <a:ln w="9525">
            <a:noFill/>
            <a:miter lim="800000"/>
            <a:headEnd/>
            <a:tailEnd/>
          </a:ln>
        </p:spPr>
        <p:txBody>
          <a:bodyPr wrap="none">
            <a:spAutoFit/>
          </a:bodyPr>
          <a:lstStyle/>
          <a:p>
            <a:pPr eaLnBrk="0" hangingPunct="0"/>
            <a:r>
              <a:rPr lang="es-MX" sz="2000" b="1">
                <a:solidFill>
                  <a:schemeClr val="bg1"/>
                </a:solidFill>
                <a:latin typeface="Arial" pitchFamily="34" charset="0"/>
                <a:cs typeface="Arial" pitchFamily="34" charset="0"/>
              </a:rPr>
              <a:t>Solicitud</a:t>
            </a:r>
            <a:endParaRPr lang="es-ES" sz="2000" b="1">
              <a:solidFill>
                <a:schemeClr val="bg1"/>
              </a:solidFill>
              <a:latin typeface="Arial" pitchFamily="34" charset="0"/>
              <a:cs typeface="Arial" pitchFamily="34" charset="0"/>
            </a:endParaRPr>
          </a:p>
        </p:txBody>
      </p:sp>
      <p:sp>
        <p:nvSpPr>
          <p:cNvPr id="7" name="Text Box 7"/>
          <p:cNvSpPr txBox="1">
            <a:spLocks noChangeArrowheads="1"/>
          </p:cNvSpPr>
          <p:nvPr/>
        </p:nvSpPr>
        <p:spPr bwMode="auto">
          <a:xfrm>
            <a:off x="4572000" y="1565275"/>
            <a:ext cx="1351652" cy="369332"/>
          </a:xfrm>
          <a:prstGeom prst="rect">
            <a:avLst/>
          </a:prstGeom>
          <a:noFill/>
          <a:ln w="9525">
            <a:noFill/>
            <a:miter lim="800000"/>
            <a:headEnd/>
            <a:tailEnd/>
          </a:ln>
        </p:spPr>
        <p:txBody>
          <a:bodyPr wrap="none">
            <a:spAutoFit/>
          </a:bodyPr>
          <a:lstStyle/>
          <a:p>
            <a:pPr eaLnBrk="0" hangingPunct="0"/>
            <a:r>
              <a:rPr lang="es-MX" b="1">
                <a:solidFill>
                  <a:schemeClr val="bg1"/>
                </a:solidFill>
                <a:latin typeface="Arial" pitchFamily="34" charset="0"/>
                <a:cs typeface="Arial" pitchFamily="34" charset="0"/>
              </a:rPr>
              <a:t>Respuesta</a:t>
            </a:r>
            <a:endParaRPr lang="es-ES" b="1">
              <a:solidFill>
                <a:schemeClr val="bg1"/>
              </a:solidFill>
              <a:latin typeface="Arial" pitchFamily="34" charset="0"/>
              <a:cs typeface="Arial" pitchFamily="34" charset="0"/>
            </a:endParaRPr>
          </a:p>
        </p:txBody>
      </p:sp>
      <p:sp>
        <p:nvSpPr>
          <p:cNvPr id="8" name="Rectangle 8"/>
          <p:cNvSpPr>
            <a:spLocks noChangeArrowheads="1"/>
          </p:cNvSpPr>
          <p:nvPr/>
        </p:nvSpPr>
        <p:spPr bwMode="auto">
          <a:xfrm>
            <a:off x="3851275" y="2420938"/>
            <a:ext cx="2952750" cy="647700"/>
          </a:xfrm>
          <a:prstGeom prst="rect">
            <a:avLst/>
          </a:prstGeom>
          <a:solidFill>
            <a:schemeClr val="accent2"/>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9" name="Text Box 9"/>
          <p:cNvSpPr txBox="1">
            <a:spLocks noChangeArrowheads="1"/>
          </p:cNvSpPr>
          <p:nvPr/>
        </p:nvSpPr>
        <p:spPr bwMode="auto">
          <a:xfrm>
            <a:off x="3995738" y="2549525"/>
            <a:ext cx="2722220" cy="400110"/>
          </a:xfrm>
          <a:prstGeom prst="rect">
            <a:avLst/>
          </a:prstGeom>
          <a:noFill/>
          <a:ln w="9525">
            <a:noFill/>
            <a:miter lim="800000"/>
            <a:headEnd/>
            <a:tailEnd/>
          </a:ln>
        </p:spPr>
        <p:txBody>
          <a:bodyPr wrap="none">
            <a:spAutoFit/>
          </a:bodyPr>
          <a:lstStyle/>
          <a:p>
            <a:pPr eaLnBrk="0" hangingPunct="0"/>
            <a:r>
              <a:rPr lang="es-MX" sz="2000" b="1">
                <a:solidFill>
                  <a:schemeClr val="bg1"/>
                </a:solidFill>
                <a:latin typeface="Arial" pitchFamily="34" charset="0"/>
                <a:cs typeface="Arial" pitchFamily="34" charset="0"/>
              </a:rPr>
              <a:t>Recurso de Revisión</a:t>
            </a:r>
            <a:endParaRPr lang="es-ES" sz="2000" b="1">
              <a:solidFill>
                <a:schemeClr val="bg1"/>
              </a:solidFill>
              <a:latin typeface="Arial" pitchFamily="34" charset="0"/>
              <a:cs typeface="Arial" pitchFamily="34" charset="0"/>
            </a:endParaRPr>
          </a:p>
        </p:txBody>
      </p:sp>
      <p:sp>
        <p:nvSpPr>
          <p:cNvPr id="10" name="AutoShape 10"/>
          <p:cNvSpPr>
            <a:spLocks noChangeArrowheads="1"/>
          </p:cNvSpPr>
          <p:nvPr/>
        </p:nvSpPr>
        <p:spPr bwMode="auto">
          <a:xfrm rot="16200000" flipV="1">
            <a:off x="3421063" y="1627188"/>
            <a:ext cx="538162" cy="252412"/>
          </a:xfrm>
          <a:prstGeom prst="triangle">
            <a:avLst>
              <a:gd name="adj" fmla="val 50000"/>
            </a:avLst>
          </a:prstGeom>
          <a:solidFill>
            <a:schemeClr val="tx2">
              <a:lumMod val="50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11" name="AutoShape 11"/>
          <p:cNvSpPr>
            <a:spLocks noChangeArrowheads="1"/>
          </p:cNvSpPr>
          <p:nvPr/>
        </p:nvSpPr>
        <p:spPr bwMode="auto">
          <a:xfrm flipV="1">
            <a:off x="4787900" y="2133600"/>
            <a:ext cx="1008063" cy="215900"/>
          </a:xfrm>
          <a:prstGeom prst="triangle">
            <a:avLst>
              <a:gd name="adj" fmla="val 50000"/>
            </a:avLst>
          </a:prstGeom>
          <a:solidFill>
            <a:schemeClr val="tx2">
              <a:lumMod val="50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12" name="Freeform 12"/>
          <p:cNvSpPr>
            <a:spLocks/>
          </p:cNvSpPr>
          <p:nvPr/>
        </p:nvSpPr>
        <p:spPr bwMode="auto">
          <a:xfrm>
            <a:off x="3419475" y="2708275"/>
            <a:ext cx="3744913" cy="1577975"/>
          </a:xfrm>
          <a:custGeom>
            <a:avLst/>
            <a:gdLst>
              <a:gd name="T0" fmla="*/ 2147483647 w 2359"/>
              <a:gd name="T1" fmla="*/ 0 h 908"/>
              <a:gd name="T2" fmla="*/ 0 w 2359"/>
              <a:gd name="T3" fmla="*/ 0 h 908"/>
              <a:gd name="T4" fmla="*/ 0 w 2359"/>
              <a:gd name="T5" fmla="*/ 2147483647 h 908"/>
              <a:gd name="T6" fmla="*/ 2147483647 w 2359"/>
              <a:gd name="T7" fmla="*/ 2147483647 h 908"/>
              <a:gd name="T8" fmla="*/ 2147483647 w 2359"/>
              <a:gd name="T9" fmla="*/ 2147483647 h 908"/>
              <a:gd name="T10" fmla="*/ 2147483647 w 2359"/>
              <a:gd name="T11" fmla="*/ 2147483647 h 908"/>
              <a:gd name="T12" fmla="*/ 0 60000 65536"/>
              <a:gd name="T13" fmla="*/ 0 60000 65536"/>
              <a:gd name="T14" fmla="*/ 0 60000 65536"/>
              <a:gd name="T15" fmla="*/ 0 60000 65536"/>
              <a:gd name="T16" fmla="*/ 0 60000 65536"/>
              <a:gd name="T17" fmla="*/ 0 60000 65536"/>
              <a:gd name="T18" fmla="*/ 0 w 2359"/>
              <a:gd name="T19" fmla="*/ 0 h 908"/>
              <a:gd name="T20" fmla="*/ 2359 w 2359"/>
              <a:gd name="T21" fmla="*/ 908 h 908"/>
            </a:gdLst>
            <a:ahLst/>
            <a:cxnLst>
              <a:cxn ang="T12">
                <a:pos x="T0" y="T1"/>
              </a:cxn>
              <a:cxn ang="T13">
                <a:pos x="T2" y="T3"/>
              </a:cxn>
              <a:cxn ang="T14">
                <a:pos x="T4" y="T5"/>
              </a:cxn>
              <a:cxn ang="T15">
                <a:pos x="T6" y="T7"/>
              </a:cxn>
              <a:cxn ang="T16">
                <a:pos x="T8" y="T9"/>
              </a:cxn>
              <a:cxn ang="T17">
                <a:pos x="T10" y="T11"/>
              </a:cxn>
            </a:cxnLst>
            <a:rect l="T18" t="T19" r="T20" b="T21"/>
            <a:pathLst>
              <a:path w="2359" h="908">
                <a:moveTo>
                  <a:pt x="262" y="0"/>
                </a:moveTo>
                <a:lnTo>
                  <a:pt x="0" y="0"/>
                </a:lnTo>
                <a:lnTo>
                  <a:pt x="0" y="908"/>
                </a:lnTo>
                <a:lnTo>
                  <a:pt x="2359" y="908"/>
                </a:lnTo>
                <a:lnTo>
                  <a:pt x="2355" y="6"/>
                </a:lnTo>
                <a:lnTo>
                  <a:pt x="2126" y="14"/>
                </a:lnTo>
              </a:path>
            </a:pathLst>
          </a:custGeom>
          <a:noFill/>
          <a:ln w="38100">
            <a:solidFill>
              <a:srgbClr val="000066"/>
            </a:solidFill>
            <a:round/>
            <a:headEnd/>
            <a:tailEnd/>
          </a:ln>
        </p:spPr>
        <p:txBody>
          <a:bodyPr/>
          <a:lstStyle/>
          <a:p>
            <a:pPr eaLnBrk="0" hangingPunct="0"/>
            <a:endParaRPr lang="es-MX">
              <a:latin typeface="Arial" pitchFamily="34" charset="0"/>
              <a:cs typeface="Arial" pitchFamily="34" charset="0"/>
            </a:endParaRPr>
          </a:p>
        </p:txBody>
      </p:sp>
      <p:sp>
        <p:nvSpPr>
          <p:cNvPr id="13" name="Text Box 13"/>
          <p:cNvSpPr txBox="1">
            <a:spLocks noChangeArrowheads="1"/>
          </p:cNvSpPr>
          <p:nvPr/>
        </p:nvSpPr>
        <p:spPr bwMode="auto">
          <a:xfrm>
            <a:off x="3616325" y="3089275"/>
            <a:ext cx="3403600" cy="1200150"/>
          </a:xfrm>
          <a:prstGeom prst="rect">
            <a:avLst/>
          </a:prstGeom>
          <a:noFill/>
          <a:ln w="9525">
            <a:noFill/>
            <a:miter lim="800000"/>
            <a:headEnd/>
            <a:tailEnd/>
          </a:ln>
        </p:spPr>
        <p:txBody>
          <a:bodyPr>
            <a:spAutoFit/>
          </a:bodyPr>
          <a:lstStyle/>
          <a:p>
            <a:pPr marL="355600" indent="-355600" eaLnBrk="0" hangingPunct="0">
              <a:buFontTx/>
              <a:buChar char="•"/>
            </a:pPr>
            <a:r>
              <a:rPr lang="es-MX" sz="1800">
                <a:latin typeface="Arial" pitchFamily="34" charset="0"/>
                <a:cs typeface="Arial" pitchFamily="34" charset="0"/>
              </a:rPr>
              <a:t>INFOMEX</a:t>
            </a:r>
          </a:p>
          <a:p>
            <a:pPr marL="355600" indent="-355600" eaLnBrk="0" hangingPunct="0">
              <a:buFontTx/>
              <a:buChar char="•"/>
            </a:pPr>
            <a:r>
              <a:rPr lang="es-MX" sz="1800">
                <a:latin typeface="Arial" pitchFamily="34" charset="0"/>
                <a:cs typeface="Arial" pitchFamily="34" charset="0"/>
              </a:rPr>
              <a:t>PERSONALMENTE EN EL INFODF</a:t>
            </a:r>
          </a:p>
          <a:p>
            <a:pPr marL="355600" indent="-355600" eaLnBrk="0" hangingPunct="0">
              <a:buFontTx/>
              <a:buChar char="•"/>
            </a:pPr>
            <a:r>
              <a:rPr lang="es-MX" sz="1800">
                <a:latin typeface="Arial" pitchFamily="34" charset="0"/>
                <a:cs typeface="Arial" pitchFamily="34" charset="0"/>
              </a:rPr>
              <a:t>CORREO ELECTRÓNICO</a:t>
            </a:r>
            <a:endParaRPr lang="es-ES" sz="1800">
              <a:latin typeface="Arial" pitchFamily="34" charset="0"/>
              <a:cs typeface="Arial" pitchFamily="34" charset="0"/>
            </a:endParaRPr>
          </a:p>
        </p:txBody>
      </p:sp>
      <p:sp>
        <p:nvSpPr>
          <p:cNvPr id="14" name="Rectangle 15"/>
          <p:cNvSpPr>
            <a:spLocks noChangeArrowheads="1"/>
          </p:cNvSpPr>
          <p:nvPr/>
        </p:nvSpPr>
        <p:spPr bwMode="auto">
          <a:xfrm>
            <a:off x="179512" y="332656"/>
            <a:ext cx="8012130" cy="461665"/>
          </a:xfrm>
          <a:prstGeom prst="rect">
            <a:avLst/>
          </a:prstGeom>
          <a:noFill/>
          <a:ln w="9525">
            <a:noFill/>
            <a:miter lim="800000"/>
            <a:headEnd/>
            <a:tailEnd/>
          </a:ln>
          <a:effectLst/>
        </p:spPr>
        <p:txBody>
          <a:bodyPr wrap="none">
            <a:spAutoFit/>
          </a:bodyPr>
          <a:lstStyle/>
          <a:p>
            <a:pPr eaLnBrk="0" hangingPunct="0">
              <a:defRPr/>
            </a:pPr>
            <a:r>
              <a:rPr lang="es-MX" sz="2400" b="1" dirty="0">
                <a:solidFill>
                  <a:schemeClr val="bg1"/>
                </a:solidFill>
                <a:effectLst>
                  <a:outerShdw blurRad="38100" dist="38100" dir="2700000" algn="tl">
                    <a:srgbClr val="000000">
                      <a:alpha val="43137"/>
                    </a:srgbClr>
                  </a:outerShdw>
                </a:effectLst>
                <a:latin typeface="Arial" pitchFamily="34" charset="0"/>
                <a:ea typeface="ヒラギノ角ゴ Pro W3" pitchFamily="16" charset="-128"/>
                <a:cs typeface="Arial" pitchFamily="34" charset="0"/>
              </a:rPr>
              <a:t>El recurso de revisión es un instrumento de defensa. </a:t>
            </a:r>
            <a:endParaRPr lang="es-ES" sz="2400" b="1" dirty="0">
              <a:solidFill>
                <a:schemeClr val="bg1"/>
              </a:solidFill>
              <a:effectLst>
                <a:outerShdw blurRad="38100" dist="38100" dir="2700000" algn="tl">
                  <a:srgbClr val="000000">
                    <a:alpha val="43137"/>
                  </a:srgbClr>
                </a:outerShdw>
              </a:effectLst>
              <a:latin typeface="Arial" pitchFamily="34" charset="0"/>
              <a:ea typeface="ヒラギノ角ゴ Pro W3" pitchFamily="16"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2 Marcador de contenido"/>
          <p:cNvSpPr>
            <a:spLocks noGrp="1"/>
          </p:cNvSpPr>
          <p:nvPr>
            <p:ph idx="1"/>
          </p:nvPr>
        </p:nvSpPr>
        <p:spPr/>
        <p:txBody>
          <a:bodyPr>
            <a:normAutofit lnSpcReduction="10000"/>
          </a:bodyPr>
          <a:lstStyle/>
          <a:p>
            <a:pPr algn="just"/>
            <a:r>
              <a:rPr lang="es-ES_tradnl" sz="2800" b="1" smtClean="0"/>
              <a:t>REVOCAR </a:t>
            </a:r>
            <a:r>
              <a:rPr lang="es-ES_tradnl" sz="2800" smtClean="0"/>
              <a:t>las respuestas notificadas por la Junta Local de Conciliación y Arbitraje del Distrito Federal el ocho de octubre de dos mil diez, y ordenarle que emita una nueva, en la que:</a:t>
            </a:r>
            <a:endParaRPr lang="es-ES" sz="2800" smtClean="0"/>
          </a:p>
          <a:p>
            <a:pPr algn="just">
              <a:buFont typeface="Arial" pitchFamily="34" charset="0"/>
              <a:buNone/>
            </a:pPr>
            <a:endParaRPr lang="es-ES" sz="2800" smtClean="0"/>
          </a:p>
          <a:p>
            <a:pPr marL="900113" lvl="2" indent="14288" algn="just">
              <a:buFont typeface="Arial" pitchFamily="34" charset="0"/>
              <a:buNone/>
            </a:pPr>
            <a:r>
              <a:rPr lang="es-ES_tradnl" smtClean="0"/>
              <a:t>Oriente a la particular en términos del artículo 32 de la Ley de Protección de Datos Personales para el Distrito Federal,  para que formule una solicitud de oposición </a:t>
            </a:r>
            <a:r>
              <a:rPr lang="es-MX" smtClean="0"/>
              <a:t>respecto de los datos personales que obran en el</a:t>
            </a:r>
            <a:r>
              <a:rPr lang="es-MX" b="1" smtClean="0"/>
              <a:t> Boletín Laboral electrónico</a:t>
            </a:r>
            <a:r>
              <a:rPr lang="es-ES_tradnl" smtClean="0"/>
              <a:t> que se encuentran en poder del Ente Público,  previa acreditación de la personalidad, en términos del  artículo citado.</a:t>
            </a:r>
            <a:endParaRPr lang="es-ES" smtClean="0"/>
          </a:p>
          <a:p>
            <a:pPr algn="just"/>
            <a:endParaRPr lang="es-ES" sz="2800" smtClean="0"/>
          </a:p>
        </p:txBody>
      </p:sp>
      <p:sp>
        <p:nvSpPr>
          <p:cNvPr id="5" name="1 Título"/>
          <p:cNvSpPr>
            <a:spLocks noGrp="1"/>
          </p:cNvSpPr>
          <p:nvPr>
            <p:ph type="title"/>
          </p:nvPr>
        </p:nvSpPr>
        <p:spPr>
          <a:xfrm>
            <a:off x="302840" y="0"/>
            <a:ext cx="8229600" cy="1143000"/>
          </a:xfrm>
        </p:spPr>
        <p:txBody>
          <a:bodyPr/>
          <a:lstStyle/>
          <a:p>
            <a:pPr>
              <a:defRPr/>
            </a:pPr>
            <a:r>
              <a:rPr lang="es-MX" sz="3200" b="1" dirty="0" smtClean="0">
                <a:solidFill>
                  <a:schemeClr val="bg1"/>
                </a:solidFill>
                <a:effectLst>
                  <a:outerShdw blurRad="38100" dist="38100" dir="2700000" algn="tl">
                    <a:srgbClr val="000000">
                      <a:alpha val="43137"/>
                    </a:srgbClr>
                  </a:outerShdw>
                </a:effectLst>
              </a:rPr>
              <a:t>Solicitud de retirar información de </a:t>
            </a:r>
            <a:r>
              <a:rPr lang="es-MX" sz="3200" b="1" dirty="0" err="1" smtClean="0">
                <a:solidFill>
                  <a:schemeClr val="bg1"/>
                </a:solidFill>
                <a:effectLst>
                  <a:outerShdw blurRad="38100" dist="38100" dir="2700000" algn="tl">
                    <a:srgbClr val="000000">
                      <a:alpha val="43137"/>
                    </a:srgbClr>
                  </a:outerShdw>
                </a:effectLst>
              </a:rPr>
              <a:t>google</a:t>
            </a:r>
            <a:endParaRPr lang="es-E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627" name="3 Rectángulo"/>
          <p:cNvSpPr>
            <a:spLocks noChangeArrowheads="1"/>
          </p:cNvSpPr>
          <p:nvPr/>
        </p:nvSpPr>
        <p:spPr bwMode="auto">
          <a:xfrm>
            <a:off x="214313" y="1285875"/>
            <a:ext cx="8643937" cy="5078413"/>
          </a:xfrm>
          <a:prstGeom prst="rect">
            <a:avLst/>
          </a:prstGeom>
          <a:noFill/>
          <a:ln w="9525">
            <a:noFill/>
            <a:miter lim="800000"/>
            <a:headEnd/>
            <a:tailEnd/>
          </a:ln>
        </p:spPr>
        <p:txBody>
          <a:bodyPr>
            <a:spAutoFit/>
          </a:bodyPr>
          <a:lstStyle/>
          <a:p>
            <a:pPr fontAlgn="b"/>
            <a:endParaRPr lang="es-ES" dirty="0"/>
          </a:p>
          <a:p>
            <a:r>
              <a:rPr lang="es-ES" b="1" dirty="0" smtClean="0">
                <a:latin typeface="Arial" pitchFamily="34" charset="0"/>
                <a:cs typeface="Arial" pitchFamily="34" charset="0"/>
              </a:rPr>
              <a:t>Solicitud </a:t>
            </a:r>
            <a:r>
              <a:rPr lang="es-ES" b="1" dirty="0">
                <a:latin typeface="Arial" pitchFamily="34" charset="0"/>
                <a:cs typeface="Arial" pitchFamily="34" charset="0"/>
              </a:rPr>
              <a:t>a la PGJDF</a:t>
            </a:r>
            <a:r>
              <a:rPr lang="es-ES" dirty="0">
                <a:latin typeface="Arial" pitchFamily="34" charset="0"/>
                <a:cs typeface="Arial" pitchFamily="34" charset="0"/>
              </a:rPr>
              <a:t>:</a:t>
            </a:r>
          </a:p>
          <a:p>
            <a:endParaRPr lang="es-ES" dirty="0">
              <a:latin typeface="Arial" pitchFamily="34" charset="0"/>
              <a:cs typeface="Arial" pitchFamily="34" charset="0"/>
            </a:endParaRPr>
          </a:p>
          <a:p>
            <a:r>
              <a:rPr lang="es-ES" b="1" u="sng" dirty="0"/>
              <a:t>Cancelación</a:t>
            </a:r>
            <a:r>
              <a:rPr lang="es-ES" dirty="0"/>
              <a:t> de un registro nominal, relacionado con una averiguación previa consignada a un juzgado de paz, donde se determinó absolución por falta de elementos para procesar. Motivo: No se ordenó la realización de una ficha sinalagmática de identificación</a:t>
            </a:r>
            <a:r>
              <a:rPr lang="es-ES" dirty="0">
                <a:latin typeface="Arial" pitchFamily="34" charset="0"/>
                <a:cs typeface="Arial" pitchFamily="34" charset="0"/>
              </a:rPr>
              <a:t>.</a:t>
            </a:r>
          </a:p>
          <a:p>
            <a:endParaRPr lang="es-MX" dirty="0">
              <a:latin typeface="Arial" pitchFamily="34" charset="0"/>
              <a:cs typeface="Arial" pitchFamily="34" charset="0"/>
            </a:endParaRPr>
          </a:p>
          <a:p>
            <a:r>
              <a:rPr lang="es-MX" b="1" dirty="0">
                <a:latin typeface="Arial" pitchFamily="34" charset="0"/>
                <a:cs typeface="Arial" pitchFamily="34" charset="0"/>
              </a:rPr>
              <a:t>Respuesta</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t>La PGJDF señaló que, conforme al Acuerdo A/010/90, sólo “a petición u orden expresa fundada y motivada por autoridad persecutora de delitos, administrativa o judicial competentes se podrá... cancelar o devolver los datos registrales que obren en (sus) archivos”. El particular debía solicitar la cancelación de su registro al Ministerio Público o Juzgado, según fuera el caso, para que, una vez teniendo el oficio de cancelación, pudiera acudir a la Fiscalía de Procesos en Juzgados Penales Oriente.</a:t>
            </a:r>
          </a:p>
          <a:p>
            <a:endParaRPr lang="es-ES" dirty="0">
              <a:latin typeface="Arial" pitchFamily="34" charset="0"/>
              <a:cs typeface="Arial" pitchFamily="34" charset="0"/>
            </a:endParaRP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3 Rectángulo"/>
          <p:cNvSpPr>
            <a:spLocks noChangeArrowheads="1"/>
          </p:cNvSpPr>
          <p:nvPr/>
        </p:nvSpPr>
        <p:spPr bwMode="auto">
          <a:xfrm>
            <a:off x="214313" y="1285875"/>
            <a:ext cx="8643937" cy="5908675"/>
          </a:xfrm>
          <a:prstGeom prst="rect">
            <a:avLst/>
          </a:prstGeom>
          <a:noFill/>
          <a:ln w="9525">
            <a:noFill/>
            <a:miter lim="800000"/>
            <a:headEnd/>
            <a:tailEnd/>
          </a:ln>
        </p:spPr>
        <p:txBody>
          <a:bodyPr>
            <a:spAutoFit/>
          </a:bodyPr>
          <a:lstStyle/>
          <a:p>
            <a:r>
              <a:rPr lang="es-ES" b="1" dirty="0">
                <a:latin typeface="Arial" pitchFamily="34" charset="0"/>
                <a:cs typeface="Arial" pitchFamily="34" charset="0"/>
              </a:rPr>
              <a:t>Proceso</a:t>
            </a:r>
            <a:r>
              <a:rPr lang="es-ES" dirty="0">
                <a:latin typeface="Arial" pitchFamily="34" charset="0"/>
                <a:cs typeface="Arial" pitchFamily="34" charset="0"/>
              </a:rPr>
              <a:t>:</a:t>
            </a:r>
          </a:p>
          <a:p>
            <a:endParaRPr lang="es-ES" dirty="0">
              <a:latin typeface="Arial" pitchFamily="34" charset="0"/>
              <a:cs typeface="Arial" pitchFamily="34" charset="0"/>
            </a:endParaRPr>
          </a:p>
          <a:p>
            <a:r>
              <a:rPr lang="es-ES" dirty="0"/>
              <a:t>La PGJDF registró la solicitud vía </a:t>
            </a:r>
            <a:r>
              <a:rPr lang="es-ES" dirty="0" err="1"/>
              <a:t>Infomex</a:t>
            </a:r>
            <a:r>
              <a:rPr lang="es-ES" dirty="0"/>
              <a:t> y le dio el trámite de solicitud de AIP. La respuesta no se fundó en la LPDPDF, ni fue firmada conjuntamente por el titular de la OIP y el Responsable del SDP del Ente público. (Arts. 32, penúltimo párrafo, y 36 de la LPDPDF)</a:t>
            </a:r>
          </a:p>
          <a:p>
            <a:endParaRPr lang="es-MX" dirty="0">
              <a:latin typeface="Arial" pitchFamily="34" charset="0"/>
              <a:cs typeface="Arial" pitchFamily="34" charset="0"/>
            </a:endParaRPr>
          </a:p>
          <a:p>
            <a:r>
              <a:rPr lang="es-MX" b="1" dirty="0">
                <a:latin typeface="Arial" pitchFamily="34" charset="0"/>
                <a:cs typeface="Arial" pitchFamily="34" charset="0"/>
              </a:rPr>
              <a:t>Consideraciones</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t>Las autoridades persecutoras de delitos, administrativas o judiciales, competentes pueden solicitar la cancelación de los DP con base en el Acuerdo A/010/90. Pero los particulares pueden ejercer su derecho de cancelación de DP, siempre y cuando se actualicen los requisitos de procedimiento que la ley señala. Así, el Ente debió atender el requerimiento en apego a las disposiciones de la LPDPDF.</a:t>
            </a:r>
          </a:p>
          <a:p>
            <a:r>
              <a:rPr lang="es-ES" dirty="0"/>
              <a:t> </a:t>
            </a:r>
          </a:p>
          <a:p>
            <a:r>
              <a:rPr lang="es-ES" dirty="0"/>
              <a:t>La LPDPDF otorga el derecho de solicitar la cancelación de datos obtenidos con fines policiales, siempre y cuando no sean necesarios para las investigaciones que motivaron su almacenamiento. Incluso, el Responsable de los SDP con fines policiales puede negar la cancelación, en función de, entre otros supuestos, los peligros que pudieran derivarse para la seguridad pública. (Art. 12 de la LPDPDF)</a:t>
            </a:r>
            <a:endParaRPr lang="es-ES" dirty="0">
              <a:latin typeface="Arial" pitchFamily="34" charset="0"/>
              <a:cs typeface="Arial" pitchFamily="34" charset="0"/>
            </a:endParaRP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endParaRPr>
          </a:p>
        </p:txBody>
      </p:sp>
      <p:sp>
        <p:nvSpPr>
          <p:cNvPr id="4"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3 Rectángulo"/>
          <p:cNvSpPr>
            <a:spLocks noChangeArrowheads="1"/>
          </p:cNvSpPr>
          <p:nvPr/>
        </p:nvSpPr>
        <p:spPr bwMode="auto">
          <a:xfrm>
            <a:off x="214313" y="1285875"/>
            <a:ext cx="8643937" cy="5355312"/>
          </a:xfrm>
          <a:prstGeom prst="rect">
            <a:avLst/>
          </a:prstGeom>
          <a:noFill/>
          <a:ln w="9525">
            <a:noFill/>
            <a:miter lim="800000"/>
            <a:headEnd/>
            <a:tailEnd/>
          </a:ln>
        </p:spPr>
        <p:txBody>
          <a:bodyPr>
            <a:spAutoFit/>
          </a:bodyPr>
          <a:lstStyle/>
          <a:p>
            <a:endParaRPr lang="es-MX" b="1" dirty="0">
              <a:latin typeface="Arial" pitchFamily="34" charset="0"/>
              <a:cs typeface="Arial" pitchFamily="34" charset="0"/>
            </a:endParaRPr>
          </a:p>
          <a:p>
            <a:r>
              <a:rPr lang="es-MX" b="1" dirty="0">
                <a:latin typeface="Arial" pitchFamily="34" charset="0"/>
                <a:cs typeface="Arial" pitchFamily="34" charset="0"/>
              </a:rPr>
              <a:t>Consideraciones</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latin typeface="Arial" pitchFamily="34" charset="0"/>
                <a:cs typeface="Arial" pitchFamily="34" charset="0"/>
              </a:rPr>
              <a:t>El </a:t>
            </a:r>
            <a:r>
              <a:rPr lang="es-ES" dirty="0" err="1">
                <a:latin typeface="Arial" pitchFamily="34" charset="0"/>
                <a:cs typeface="Arial" pitchFamily="34" charset="0"/>
              </a:rPr>
              <a:t>InfoDF</a:t>
            </a:r>
            <a:r>
              <a:rPr lang="es-ES" dirty="0">
                <a:latin typeface="Arial" pitchFamily="34" charset="0"/>
                <a:cs typeface="Arial" pitchFamily="34" charset="0"/>
              </a:rPr>
              <a:t> estimó conveniente precisar que la exigencia del requisito previo para el ejercicio del derecho de cancelación (los datos no sean necesarios para las investigaciones que motivaron su almacenamiento) encuentra sustento en la el párrafo cuarto del artículo 34 de la LPDPDF (ejercicio del derecho de cancelación: se exige como requisito de </a:t>
            </a:r>
            <a:r>
              <a:rPr lang="es-ES" dirty="0" err="1">
                <a:latin typeface="Arial" pitchFamily="34" charset="0"/>
                <a:cs typeface="Arial" pitchFamily="34" charset="0"/>
              </a:rPr>
              <a:t>procedibilidad</a:t>
            </a:r>
            <a:r>
              <a:rPr lang="es-ES" dirty="0">
                <a:latin typeface="Arial" pitchFamily="34" charset="0"/>
                <a:cs typeface="Arial" pitchFamily="34" charset="0"/>
              </a:rPr>
              <a:t> que el interesado exponga las razones por las cuales considera que el tratamiento de los datos no se ajusta a lo dispuesto en la Ley)</a:t>
            </a:r>
          </a:p>
          <a:p>
            <a:r>
              <a:rPr lang="es-ES" dirty="0">
                <a:latin typeface="Arial" pitchFamily="34" charset="0"/>
                <a:cs typeface="Arial" pitchFamily="34" charset="0"/>
              </a:rPr>
              <a:t> </a:t>
            </a:r>
          </a:p>
          <a:p>
            <a:r>
              <a:rPr lang="es-ES" dirty="0">
                <a:latin typeface="Arial" pitchFamily="34" charset="0"/>
                <a:cs typeface="Arial" pitchFamily="34" charset="0"/>
              </a:rPr>
              <a:t>El recurrente consideró procedente la cancelación, porque el juez de la causa dictó auto de libertad por falta de elementos para procesar y no ordenó se le realizara la ficha sinalagmática de identificación. De aquí se concluye que el Ente debió valorar dichas manifestaciones. Sin embargo, no existe constancia de lo anterior, ya que no expuso en ningún momento si dicha situación resultaba atendible para la procedencia de la solicitud de cancelación.</a:t>
            </a: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latin typeface="Arial" pitchFamily="34" charset="0"/>
              <a:cs typeface="Arial" pitchFamily="34" charset="0"/>
            </a:endParaRPr>
          </a:p>
        </p:txBody>
      </p:sp>
      <p:sp>
        <p:nvSpPr>
          <p:cNvPr id="4"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3 Rectángulo"/>
          <p:cNvSpPr>
            <a:spLocks noChangeArrowheads="1"/>
          </p:cNvSpPr>
          <p:nvPr/>
        </p:nvSpPr>
        <p:spPr bwMode="auto">
          <a:xfrm>
            <a:off x="214313" y="1285875"/>
            <a:ext cx="8643937" cy="5632311"/>
          </a:xfrm>
          <a:prstGeom prst="rect">
            <a:avLst/>
          </a:prstGeom>
          <a:noFill/>
          <a:ln w="9525">
            <a:noFill/>
            <a:miter lim="800000"/>
            <a:headEnd/>
            <a:tailEnd/>
          </a:ln>
        </p:spPr>
        <p:txBody>
          <a:bodyPr>
            <a:spAutoFit/>
          </a:bodyPr>
          <a:lstStyle/>
          <a:p>
            <a:endParaRPr lang="es-MX" sz="2400" b="1" dirty="0">
              <a:latin typeface="Arial" pitchFamily="34" charset="0"/>
              <a:cs typeface="Arial" pitchFamily="34" charset="0"/>
            </a:endParaRPr>
          </a:p>
          <a:p>
            <a:endParaRPr lang="es-MX" sz="2400" b="1" dirty="0">
              <a:latin typeface="Arial" pitchFamily="34" charset="0"/>
              <a:cs typeface="Arial" pitchFamily="34" charset="0"/>
            </a:endParaRPr>
          </a:p>
          <a:p>
            <a:r>
              <a:rPr lang="es-MX" sz="2400" b="1" dirty="0">
                <a:latin typeface="Arial" pitchFamily="34" charset="0"/>
                <a:cs typeface="Arial" pitchFamily="34" charset="0"/>
              </a:rPr>
              <a:t>Resolución</a:t>
            </a:r>
            <a:r>
              <a:rPr lang="es-MX" sz="2400" dirty="0">
                <a:latin typeface="Arial" pitchFamily="34" charset="0"/>
                <a:cs typeface="Arial" pitchFamily="34" charset="0"/>
              </a:rPr>
              <a:t>:</a:t>
            </a:r>
          </a:p>
          <a:p>
            <a:endParaRPr lang="es-MX" sz="2400" dirty="0">
              <a:latin typeface="Arial" pitchFamily="34" charset="0"/>
              <a:cs typeface="Arial" pitchFamily="34" charset="0"/>
            </a:endParaRPr>
          </a:p>
          <a:p>
            <a:r>
              <a:rPr lang="es-ES" sz="2400" dirty="0"/>
              <a:t>El Pleno ordenó revocar la respuesta impugnada, así como la emisión de otra en la que el Ente se pronuncie, de manera fundada y motivada, si la solicitud cumple o no con los requisitos previstos en la LPDPDF y, en su caso, si procede o no el bloqueo de los datos personales, para su posterior cancelación, debiendo observar las formalidades requeridas por el artículo 36 de la Ley.</a:t>
            </a:r>
          </a:p>
          <a:p>
            <a:r>
              <a:rPr lang="es-ES" sz="2400" dirty="0"/>
              <a:t> </a:t>
            </a:r>
          </a:p>
          <a:p>
            <a:r>
              <a:rPr lang="es-ES" sz="2400" dirty="0"/>
              <a:t>Se estableció claramente que los SDP en posesión de las instancias policiales también deben sujetarse a lo establecido en la LPDPDF.</a:t>
            </a:r>
          </a:p>
          <a:p>
            <a:pPr fontAlgn="b"/>
            <a:endParaRPr lang="es-ES" sz="2400" dirty="0">
              <a:latin typeface="Arial" pitchFamily="34" charset="0"/>
              <a:cs typeface="Arial" pitchFamily="34" charset="0"/>
            </a:endParaRPr>
          </a:p>
          <a:p>
            <a:pPr fontAlgn="b">
              <a:buFont typeface="Arial" pitchFamily="34" charset="0"/>
              <a:buChar char="•"/>
            </a:pPr>
            <a:endParaRPr lang="es-ES" sz="2400" dirty="0">
              <a:solidFill>
                <a:srgbClr val="000000"/>
              </a:solidFill>
            </a:endParaRPr>
          </a:p>
        </p:txBody>
      </p:sp>
      <p:sp>
        <p:nvSpPr>
          <p:cNvPr id="4"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CuadroTexto"/>
          <p:cNvSpPr txBox="1">
            <a:spLocks noChangeArrowheads="1"/>
          </p:cNvSpPr>
          <p:nvPr/>
        </p:nvSpPr>
        <p:spPr bwMode="auto">
          <a:xfrm>
            <a:off x="251520" y="188640"/>
            <a:ext cx="7572375" cy="954107"/>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debe privilegiar el derecho de acceso sobre un trámite</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723" name="3 Rectángulo"/>
          <p:cNvSpPr>
            <a:spLocks noChangeArrowheads="1"/>
          </p:cNvSpPr>
          <p:nvPr/>
        </p:nvSpPr>
        <p:spPr bwMode="auto">
          <a:xfrm>
            <a:off x="214313" y="1285875"/>
            <a:ext cx="8643937" cy="4985980"/>
          </a:xfrm>
          <a:prstGeom prst="rect">
            <a:avLst/>
          </a:prstGeom>
          <a:noFill/>
          <a:ln w="9525">
            <a:noFill/>
            <a:miter lim="800000"/>
            <a:headEnd/>
            <a:tailEnd/>
          </a:ln>
        </p:spPr>
        <p:txBody>
          <a:bodyPr>
            <a:spAutoFit/>
          </a:bodyPr>
          <a:lstStyle/>
          <a:p>
            <a:pPr fontAlgn="b"/>
            <a:endParaRPr lang="es-ES" sz="2000" dirty="0"/>
          </a:p>
          <a:p>
            <a:r>
              <a:rPr lang="es-ES" sz="2000" b="1" dirty="0" smtClean="0">
                <a:latin typeface="Arial" pitchFamily="34" charset="0"/>
                <a:cs typeface="Arial" pitchFamily="34" charset="0"/>
              </a:rPr>
              <a:t>Solicitud </a:t>
            </a:r>
            <a:r>
              <a:rPr lang="es-ES" sz="2000" b="1" dirty="0">
                <a:latin typeface="Arial" pitchFamily="34" charset="0"/>
                <a:cs typeface="Arial" pitchFamily="34" charset="0"/>
              </a:rPr>
              <a:t>a la SETRAVI</a:t>
            </a:r>
            <a:r>
              <a:rPr lang="es-ES" sz="2000" dirty="0">
                <a:latin typeface="Arial" pitchFamily="34" charset="0"/>
                <a:cs typeface="Arial" pitchFamily="34" charset="0"/>
              </a:rPr>
              <a:t>:</a:t>
            </a:r>
          </a:p>
          <a:p>
            <a:endParaRPr lang="es-ES" sz="2000" dirty="0">
              <a:latin typeface="Arial" pitchFamily="34" charset="0"/>
              <a:cs typeface="Arial" pitchFamily="34" charset="0"/>
            </a:endParaRPr>
          </a:p>
          <a:p>
            <a:r>
              <a:rPr lang="es-ES" sz="2000" dirty="0"/>
              <a:t>Un ciudadano requirió copia certificada de la tarjeta de circulación del carro que se encuentra a su nombre, Ford Fairmont, modelo 1979</a:t>
            </a:r>
            <a:r>
              <a:rPr lang="es-ES" sz="2000" i="1" dirty="0"/>
              <a:t>.</a:t>
            </a:r>
          </a:p>
          <a:p>
            <a:endParaRPr lang="es-MX" sz="2000" dirty="0">
              <a:latin typeface="Arial" pitchFamily="34" charset="0"/>
              <a:cs typeface="Arial" pitchFamily="34" charset="0"/>
            </a:endParaRPr>
          </a:p>
          <a:p>
            <a:r>
              <a:rPr lang="es-MX" sz="2000" b="1" dirty="0">
                <a:latin typeface="Arial" pitchFamily="34" charset="0"/>
                <a:cs typeface="Arial" pitchFamily="34" charset="0"/>
              </a:rPr>
              <a:t>Respuesta</a:t>
            </a:r>
            <a:r>
              <a:rPr lang="es-MX" sz="2000" dirty="0">
                <a:latin typeface="Arial" pitchFamily="34" charset="0"/>
                <a:cs typeface="Arial" pitchFamily="34" charset="0"/>
              </a:rPr>
              <a:t>:</a:t>
            </a:r>
          </a:p>
          <a:p>
            <a:endParaRPr lang="es-MX" sz="2000" dirty="0">
              <a:latin typeface="Arial" pitchFamily="34" charset="0"/>
              <a:cs typeface="Arial" pitchFamily="34" charset="0"/>
            </a:endParaRPr>
          </a:p>
          <a:p>
            <a:r>
              <a:rPr lang="es-ES" sz="2000" dirty="0"/>
              <a:t>La SETRAVI respondió que para acceder a la información solicitada debía presentarse a la Ventanilla Única, en un horario de 9:00 a 15:00 hrs, a efectuar el trámite correspondiente para la obtención de copia de tarjeta de circulación. Asimismo, indicó al particular el procedimiento a seguir y los requisitos que debía cubrir para la obtención de una copia certificada de la tarjeta de circulación.</a:t>
            </a:r>
          </a:p>
          <a:p>
            <a:endParaRPr lang="es-ES" sz="2000" dirty="0">
              <a:latin typeface="Arial" pitchFamily="34" charset="0"/>
              <a:cs typeface="Arial" pitchFamily="34" charset="0"/>
            </a:endParaRPr>
          </a:p>
          <a:p>
            <a:pPr fontAlgn="b"/>
            <a:endParaRPr lang="es-ES" sz="2000" dirty="0">
              <a:latin typeface="Arial" pitchFamily="34" charset="0"/>
              <a:cs typeface="Arial" pitchFamily="34" charset="0"/>
            </a:endParaRPr>
          </a:p>
          <a:p>
            <a:pPr fontAlgn="b">
              <a:buFont typeface="Arial" pitchFamily="34" charset="0"/>
              <a:buChar char="•"/>
            </a:pPr>
            <a:endParaRPr lang="es-ES" sz="2000"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3 Rectángulo"/>
          <p:cNvSpPr>
            <a:spLocks noChangeArrowheads="1"/>
          </p:cNvSpPr>
          <p:nvPr/>
        </p:nvSpPr>
        <p:spPr bwMode="auto">
          <a:xfrm>
            <a:off x="214313" y="1285875"/>
            <a:ext cx="8643937" cy="4800600"/>
          </a:xfrm>
          <a:prstGeom prst="rect">
            <a:avLst/>
          </a:prstGeom>
          <a:noFill/>
          <a:ln w="9525">
            <a:noFill/>
            <a:miter lim="800000"/>
            <a:headEnd/>
            <a:tailEnd/>
          </a:ln>
        </p:spPr>
        <p:txBody>
          <a:bodyPr>
            <a:spAutoFit/>
          </a:bodyPr>
          <a:lstStyle/>
          <a:p>
            <a:r>
              <a:rPr lang="es-ES" b="1">
                <a:latin typeface="Arial" pitchFamily="34" charset="0"/>
                <a:cs typeface="Arial" pitchFamily="34" charset="0"/>
              </a:rPr>
              <a:t>Consideraciones</a:t>
            </a:r>
            <a:r>
              <a:rPr lang="es-ES">
                <a:latin typeface="Arial" pitchFamily="34" charset="0"/>
                <a:cs typeface="Arial" pitchFamily="34" charset="0"/>
              </a:rPr>
              <a:t>:</a:t>
            </a:r>
          </a:p>
          <a:p>
            <a:endParaRPr lang="es-ES">
              <a:latin typeface="Arial" pitchFamily="34" charset="0"/>
              <a:cs typeface="Arial" pitchFamily="34" charset="0"/>
            </a:endParaRPr>
          </a:p>
          <a:p>
            <a:r>
              <a:rPr lang="es-ES"/>
              <a:t>De la respuesta impugnada y del informe de ley por parte del Ente Público, no se advirtió la existencia de algún trámite para obtener copia certificada de dicho documento y tampoco da certeza sobre si el Ente cuenta con el documento requerido.</a:t>
            </a:r>
          </a:p>
          <a:p>
            <a:endParaRPr lang="es-MX">
              <a:latin typeface="Arial" pitchFamily="34" charset="0"/>
              <a:cs typeface="Arial" pitchFamily="34" charset="0"/>
            </a:endParaRPr>
          </a:p>
          <a:p>
            <a:r>
              <a:rPr lang="es-MX" b="1">
                <a:latin typeface="Arial" pitchFamily="34" charset="0"/>
                <a:cs typeface="Arial" pitchFamily="34" charset="0"/>
              </a:rPr>
              <a:t>Resolución</a:t>
            </a:r>
            <a:r>
              <a:rPr lang="es-MX">
                <a:latin typeface="Arial" pitchFamily="34" charset="0"/>
                <a:cs typeface="Arial" pitchFamily="34" charset="0"/>
              </a:rPr>
              <a:t>:</a:t>
            </a:r>
          </a:p>
          <a:p>
            <a:endParaRPr lang="es-MX">
              <a:latin typeface="Arial" pitchFamily="34" charset="0"/>
              <a:cs typeface="Arial" pitchFamily="34" charset="0"/>
            </a:endParaRPr>
          </a:p>
          <a:p>
            <a:r>
              <a:rPr lang="es-ES"/>
              <a:t>El Pleno del InfoDF determinó revocar la respuesta de la SETRAVI, y le ordenó emitir una nueva en la que, de forma fundada y motivada, se pronuncie sobre si es posible emitir copias certificadas de la tarjeta de circulación referida por el solicitante.</a:t>
            </a:r>
          </a:p>
          <a:p>
            <a:r>
              <a:rPr lang="es-ES"/>
              <a:t> </a:t>
            </a:r>
          </a:p>
          <a:p>
            <a:r>
              <a:rPr lang="es-ES"/>
              <a:t>También ordenó que, en caso de que el Ente Público no posea el documento de mérito, o de que el mismo sea accesible solamente mediante un trámite, deberá hacer del conocimiento del particular las razones por las cuales no puede expedir la copia certificada de la tarjeta de circulación, atendiendo lo previsto en el artículo 36 de la LPDPDF.</a:t>
            </a:r>
          </a:p>
          <a:p>
            <a:pPr fontAlgn="b"/>
            <a:endParaRPr lang="es-ES">
              <a:solidFill>
                <a:srgbClr val="000000"/>
              </a:solidFill>
            </a:endParaRPr>
          </a:p>
        </p:txBody>
      </p:sp>
      <p:sp>
        <p:nvSpPr>
          <p:cNvPr id="4" name="2 CuadroTexto"/>
          <p:cNvSpPr txBox="1">
            <a:spLocks noChangeArrowheads="1"/>
          </p:cNvSpPr>
          <p:nvPr/>
        </p:nvSpPr>
        <p:spPr bwMode="auto">
          <a:xfrm>
            <a:off x="251520" y="188640"/>
            <a:ext cx="7572375" cy="954107"/>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debe privilegiar el derecho de acceso sobre un trámite</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t>Definiciones:</a:t>
            </a:r>
            <a:endParaRPr lang="es-MX" sz="4000" dirty="0"/>
          </a:p>
        </p:txBody>
      </p:sp>
      <p:sp>
        <p:nvSpPr>
          <p:cNvPr id="4" name="3 CuadroTexto"/>
          <p:cNvSpPr txBox="1"/>
          <p:nvPr/>
        </p:nvSpPr>
        <p:spPr>
          <a:xfrm>
            <a:off x="395536" y="1484784"/>
            <a:ext cx="8208912" cy="4401205"/>
          </a:xfrm>
          <a:prstGeom prst="rect">
            <a:avLst/>
          </a:prstGeom>
          <a:noFill/>
        </p:spPr>
        <p:txBody>
          <a:bodyPr wrap="square" rtlCol="0">
            <a:spAutoFit/>
          </a:bodyPr>
          <a:lstStyle/>
          <a:p>
            <a:pPr algn="just"/>
            <a:r>
              <a:rPr lang="es-MX" sz="2000" b="1" i="1" u="sng" dirty="0" smtClean="0">
                <a:effectLst>
                  <a:outerShdw blurRad="38100" dist="38100" dir="2700000" algn="tl">
                    <a:srgbClr val="000000">
                      <a:alpha val="43137"/>
                    </a:srgbClr>
                  </a:outerShdw>
                </a:effectLst>
              </a:rPr>
              <a:t>Datos Personales: </a:t>
            </a:r>
            <a:r>
              <a:rPr lang="es-MX" sz="2000" dirty="0" smtClean="0"/>
              <a:t>La información numérica, alfabética, gráfica, acústica o de cualquier otro tipo concerniente a una persona física, identificada o identificable entre otros, la relativa a su origen racial o étnico, las características, morales o emocionales a su vida efectiva y familiar, información genética, número de seguridad social, la huella digital, domicilio y teléfonos particulares, preferencia sexuales, estado de salud físico o mental, correos electrónicos personales, claves informáticas, cibernéticas, códigos personales; creencias o convicciones religiosas, filosóficas y morales u otras análogas que afecten su intimidad. </a:t>
            </a:r>
            <a:r>
              <a:rPr lang="es-MX" sz="1600" dirty="0" smtClean="0"/>
              <a:t>(Artículo 4 fracción II, Reforma GODF 29-08-2011)</a:t>
            </a:r>
          </a:p>
          <a:p>
            <a:pPr algn="just"/>
            <a:endParaRPr lang="es-MX" sz="2000" dirty="0" smtClean="0"/>
          </a:p>
          <a:p>
            <a:pPr algn="just"/>
            <a:r>
              <a:rPr lang="es-MX" sz="2000" b="1" i="1" u="sng" dirty="0" smtClean="0">
                <a:effectLst>
                  <a:outerShdw blurRad="38100" dist="38100" dir="2700000" algn="tl">
                    <a:srgbClr val="000000">
                      <a:alpha val="43137"/>
                    </a:srgbClr>
                  </a:outerShdw>
                </a:effectLst>
              </a:rPr>
              <a:t>Información Confidencial: </a:t>
            </a:r>
            <a:r>
              <a:rPr lang="es-MX" sz="2000" dirty="0" smtClean="0"/>
              <a:t> La información que contiene datos personales y se encuentra en posesión de los Entes Obligados, susceptible de ser tutelada por el derecho fundamental a la privacidad, intimidad, honor, dignidad y aquella que la ley prevea como tal</a:t>
            </a:r>
            <a:r>
              <a:rPr lang="es-MX" sz="1600" dirty="0" smtClean="0"/>
              <a:t>. (Artículo 4 fracción VII, Reforma GODF 29-08-2011)</a:t>
            </a:r>
            <a:endParaRPr lang="es-MX" sz="1600" b="1" i="1" u="sng"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3 Rectángulo"/>
          <p:cNvSpPr>
            <a:spLocks noChangeArrowheads="1"/>
          </p:cNvSpPr>
          <p:nvPr/>
        </p:nvSpPr>
        <p:spPr bwMode="auto">
          <a:xfrm>
            <a:off x="214313" y="1285875"/>
            <a:ext cx="8643937" cy="5324535"/>
          </a:xfrm>
          <a:prstGeom prst="rect">
            <a:avLst/>
          </a:prstGeom>
          <a:noFill/>
          <a:ln w="9525">
            <a:noFill/>
            <a:miter lim="800000"/>
            <a:headEnd/>
            <a:tailEnd/>
          </a:ln>
        </p:spPr>
        <p:txBody>
          <a:bodyPr>
            <a:spAutoFit/>
          </a:bodyPr>
          <a:lstStyle/>
          <a:p>
            <a:pPr algn="just"/>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Resolución</a:t>
            </a:r>
            <a:r>
              <a:rPr lang="es-MX" sz="2000" dirty="0">
                <a:latin typeface="Arial" pitchFamily="34" charset="0"/>
                <a:cs typeface="Arial" pitchFamily="34" charset="0"/>
              </a:rPr>
              <a:t>:</a:t>
            </a:r>
          </a:p>
          <a:p>
            <a:pPr algn="just"/>
            <a:endParaRPr lang="es-MX" sz="2000" dirty="0">
              <a:latin typeface="Arial" pitchFamily="34" charset="0"/>
              <a:cs typeface="Arial" pitchFamily="34" charset="0"/>
            </a:endParaRPr>
          </a:p>
          <a:p>
            <a:pPr algn="just"/>
            <a:r>
              <a:rPr lang="es-ES" sz="2000" dirty="0">
                <a:latin typeface="Arial" pitchFamily="34" charset="0"/>
                <a:cs typeface="Arial" pitchFamily="34" charset="0"/>
              </a:rPr>
              <a:t>Por el contrario, si el Ente Público posee el documento y no existe algún trámite para acceder al mismo, deberá otorgar la copia certificada requerida, previo pago de los derechos correspondientes y previa acreditación de identidad y personalidad del solicitante. (Art. 37 de la LPDPDF)</a:t>
            </a:r>
          </a:p>
          <a:p>
            <a:pPr algn="just"/>
            <a:r>
              <a:rPr lang="es-ES" sz="2000" dirty="0">
                <a:latin typeface="Arial" pitchFamily="34" charset="0"/>
                <a:cs typeface="Arial" pitchFamily="34" charset="0"/>
              </a:rPr>
              <a:t> </a:t>
            </a:r>
          </a:p>
          <a:p>
            <a:pPr algn="just"/>
            <a:r>
              <a:rPr lang="es-ES" sz="2000" dirty="0">
                <a:latin typeface="Arial" pitchFamily="34" charset="0"/>
                <a:cs typeface="Arial" pitchFamily="34" charset="0"/>
              </a:rPr>
              <a:t>Este caso sienta un precedente importante al determinar que mediante el ejercicio del derecho de acceso a los datos personales es posible acceder a documentos que contengan DP en posesión de los Entes Públicos, independientemente de que exista un trámite mediante el cual pueda expedirse un duplicado. Sin embargo, el ejercicio de acceso en esta vertiente no implica la generación de un nuevo documento, sino sólo la obtención de una copia del ya existente.</a:t>
            </a:r>
          </a:p>
          <a:p>
            <a:pPr algn="just" fontAlgn="b"/>
            <a:endParaRPr lang="es-ES" sz="2000" dirty="0">
              <a:solidFill>
                <a:srgbClr val="000000"/>
              </a:solidFill>
              <a:latin typeface="Arial" pitchFamily="34" charset="0"/>
              <a:cs typeface="Arial" pitchFamily="34" charset="0"/>
            </a:endParaRPr>
          </a:p>
        </p:txBody>
      </p:sp>
      <p:sp>
        <p:nvSpPr>
          <p:cNvPr id="4" name="2 CuadroTexto"/>
          <p:cNvSpPr txBox="1">
            <a:spLocks noChangeArrowheads="1"/>
          </p:cNvSpPr>
          <p:nvPr/>
        </p:nvSpPr>
        <p:spPr bwMode="auto">
          <a:xfrm>
            <a:off x="251520" y="188640"/>
            <a:ext cx="7572375" cy="954107"/>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debe privilegiar el derecho de acceso sobre un trámite</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CuadroTexto"/>
          <p:cNvSpPr txBox="1">
            <a:spLocks noChangeArrowheads="1"/>
          </p:cNvSpPr>
          <p:nvPr/>
        </p:nvSpPr>
        <p:spPr bwMode="auto">
          <a:xfrm>
            <a:off x="179512" y="44624"/>
            <a:ext cx="7572375" cy="1077218"/>
          </a:xfrm>
          <a:prstGeom prst="rect">
            <a:avLst/>
          </a:prstGeom>
          <a:noFill/>
          <a:ln w="9525">
            <a:noFill/>
            <a:miter lim="800000"/>
            <a:headEnd/>
            <a:tailEnd/>
          </a:ln>
        </p:spPr>
        <p:txBody>
          <a:bodyPr>
            <a:spAutoFit/>
          </a:bodyPr>
          <a:lstStyle/>
          <a:p>
            <a:r>
              <a:rPr lang="es-MX"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derecho de acceso a datos se ejerce sobre documentos</a:t>
            </a:r>
            <a:endPar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3795" name="3 Rectángulo"/>
          <p:cNvSpPr>
            <a:spLocks noChangeArrowheads="1"/>
          </p:cNvSpPr>
          <p:nvPr/>
        </p:nvSpPr>
        <p:spPr bwMode="auto">
          <a:xfrm>
            <a:off x="214313" y="1285875"/>
            <a:ext cx="8643937" cy="5354638"/>
          </a:xfrm>
          <a:prstGeom prst="rect">
            <a:avLst/>
          </a:prstGeom>
          <a:noFill/>
          <a:ln w="9525">
            <a:noFill/>
            <a:miter lim="800000"/>
            <a:headEnd/>
            <a:tailEnd/>
          </a:ln>
        </p:spPr>
        <p:txBody>
          <a:bodyPr>
            <a:spAutoFit/>
          </a:bodyPr>
          <a:lstStyle/>
          <a:p>
            <a:pPr fontAlgn="b"/>
            <a:endParaRPr lang="es-ES" dirty="0"/>
          </a:p>
          <a:p>
            <a:r>
              <a:rPr lang="es-ES" b="1" dirty="0" smtClean="0">
                <a:latin typeface="Arial" pitchFamily="34" charset="0"/>
                <a:cs typeface="Arial" pitchFamily="34" charset="0"/>
              </a:rPr>
              <a:t>Solicitud </a:t>
            </a:r>
            <a:r>
              <a:rPr lang="es-ES" b="1" dirty="0">
                <a:latin typeface="Arial" pitchFamily="34" charset="0"/>
                <a:cs typeface="Arial" pitchFamily="34" charset="0"/>
              </a:rPr>
              <a:t>a la Caja de Previsión de la Policía Auxiliar del D.F.:</a:t>
            </a:r>
            <a:endParaRPr lang="es-ES" dirty="0">
              <a:latin typeface="Arial" pitchFamily="34" charset="0"/>
              <a:cs typeface="Arial" pitchFamily="34" charset="0"/>
            </a:endParaRPr>
          </a:p>
          <a:p>
            <a:endParaRPr lang="es-ES" dirty="0">
              <a:latin typeface="Arial" pitchFamily="34" charset="0"/>
              <a:cs typeface="Arial" pitchFamily="34" charset="0"/>
            </a:endParaRPr>
          </a:p>
          <a:p>
            <a:r>
              <a:rPr lang="es-ES" b="1" dirty="0"/>
              <a:t>Solicitud de acceso</a:t>
            </a:r>
            <a:r>
              <a:rPr lang="es-ES" dirty="0"/>
              <a:t> a datos referentes a diversos procesos de liberación de su pensión, relacionados con trámites y documentos a los que requería acceder en copia simple, como comprobantes de pago de intereses de crédito hipotecario, recibos de pago, entre otros.</a:t>
            </a:r>
            <a:endParaRPr lang="es-MX" dirty="0">
              <a:latin typeface="Arial" pitchFamily="34" charset="0"/>
              <a:cs typeface="Arial" pitchFamily="34" charset="0"/>
            </a:endParaRPr>
          </a:p>
          <a:p>
            <a:endParaRPr lang="es-MX" b="1" dirty="0">
              <a:latin typeface="Arial" pitchFamily="34" charset="0"/>
              <a:cs typeface="Arial" pitchFamily="34" charset="0"/>
            </a:endParaRPr>
          </a:p>
          <a:p>
            <a:r>
              <a:rPr lang="es-MX" b="1" dirty="0">
                <a:latin typeface="Arial" pitchFamily="34" charset="0"/>
                <a:cs typeface="Arial" pitchFamily="34" charset="0"/>
              </a:rPr>
              <a:t>Respuesta</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t>La información solicitada corresponde a trámites otorgados al peticionario en su calidad de beneficiario del régimen, primero como elemento activo y después como pensionado. </a:t>
            </a:r>
          </a:p>
          <a:p>
            <a:r>
              <a:rPr lang="es-ES" dirty="0"/>
              <a:t> </a:t>
            </a:r>
          </a:p>
          <a:p>
            <a:r>
              <a:rPr lang="es-ES" dirty="0"/>
              <a:t>Asimismo, se reafirmó que, para tener acceso a los datos solicitados, el peticionario debía desahogar los trámites correspondientes, dentro de los horarios de atención establecidos, ante las diversas áreas que conforman la Gerencia de Prestaciones de la Caja de Previsión de la Policía Auxiliar del DF.</a:t>
            </a:r>
          </a:p>
          <a:p>
            <a:endParaRPr lang="es-ES" dirty="0">
              <a:latin typeface="Arial" pitchFamily="34" charset="0"/>
              <a:cs typeface="Arial" pitchFamily="34" charset="0"/>
            </a:endParaRP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3 Rectángulo"/>
          <p:cNvSpPr>
            <a:spLocks noChangeArrowheads="1"/>
          </p:cNvSpPr>
          <p:nvPr/>
        </p:nvSpPr>
        <p:spPr bwMode="auto">
          <a:xfrm>
            <a:off x="214313" y="1285875"/>
            <a:ext cx="8643937" cy="5632311"/>
          </a:xfrm>
          <a:prstGeom prst="rect">
            <a:avLst/>
          </a:prstGeom>
          <a:noFill/>
          <a:ln w="9525">
            <a:noFill/>
            <a:miter lim="800000"/>
            <a:headEnd/>
            <a:tailEnd/>
          </a:ln>
        </p:spPr>
        <p:txBody>
          <a:bodyPr>
            <a:spAutoFit/>
          </a:bodyPr>
          <a:lstStyle/>
          <a:p>
            <a:pPr algn="just"/>
            <a:r>
              <a:rPr lang="es-ES" b="1" dirty="0">
                <a:latin typeface="Arial" pitchFamily="34" charset="0"/>
                <a:cs typeface="Arial" pitchFamily="34" charset="0"/>
              </a:rPr>
              <a:t>Consideraciones</a:t>
            </a:r>
            <a:r>
              <a:rPr lang="es-ES" dirty="0">
                <a:latin typeface="Arial" pitchFamily="34" charset="0"/>
                <a:cs typeface="Arial" pitchFamily="34" charset="0"/>
              </a:rPr>
              <a:t>:</a:t>
            </a:r>
          </a:p>
          <a:p>
            <a:pPr algn="just"/>
            <a:endParaRPr lang="es-ES" dirty="0">
              <a:latin typeface="Arial" pitchFamily="34" charset="0"/>
              <a:cs typeface="Arial" pitchFamily="34" charset="0"/>
            </a:endParaRPr>
          </a:p>
          <a:p>
            <a:pPr algn="just"/>
            <a:r>
              <a:rPr lang="es-ES" dirty="0">
                <a:latin typeface="Arial" pitchFamily="34" charset="0"/>
                <a:cs typeface="Arial" pitchFamily="34" charset="0"/>
              </a:rPr>
              <a:t>El Ente Público está en aptitud de proporcionar los datos solicitados contenidos en los recibos de pago de pensión solicitados. También cuenta con facultades para conceder el acceso a los comprobantes de pago de intereses de crédito hipotecario, pues se advirtió que es obligación de los organismos que perciban ingresos por intereses de créditos hipotecarios proporcionar una constancia anual a los titulares del crédito.</a:t>
            </a:r>
          </a:p>
          <a:p>
            <a:pPr algn="just"/>
            <a:r>
              <a:rPr lang="es-ES" dirty="0">
                <a:latin typeface="Arial" pitchFamily="34" charset="0"/>
                <a:cs typeface="Arial" pitchFamily="34" charset="0"/>
              </a:rPr>
              <a:t> </a:t>
            </a:r>
          </a:p>
          <a:p>
            <a:pPr algn="just"/>
            <a:r>
              <a:rPr lang="es-ES" dirty="0">
                <a:latin typeface="Arial" pitchFamily="34" charset="0"/>
                <a:cs typeface="Arial" pitchFamily="34" charset="0"/>
              </a:rPr>
              <a:t>Finalmente, el ejercicio del derecho de acceso a datos personales concede a los particulares el derecho de obtener la reproducción de los documentos que contengan sus datos personales, independientemente su forma de almacenamiento.</a:t>
            </a:r>
          </a:p>
          <a:p>
            <a:pPr algn="just"/>
            <a:endParaRPr lang="es-MX" dirty="0">
              <a:latin typeface="Arial" pitchFamily="34" charset="0"/>
              <a:cs typeface="Arial" pitchFamily="34" charset="0"/>
            </a:endParaRPr>
          </a:p>
          <a:p>
            <a:pPr algn="just"/>
            <a:r>
              <a:rPr lang="es-MX" b="1" dirty="0">
                <a:latin typeface="Arial" pitchFamily="34" charset="0"/>
                <a:cs typeface="Arial" pitchFamily="34" charset="0"/>
              </a:rPr>
              <a:t>Resolución</a:t>
            </a:r>
            <a:r>
              <a:rPr lang="es-MX" dirty="0">
                <a:latin typeface="Arial" pitchFamily="34" charset="0"/>
                <a:cs typeface="Arial" pitchFamily="34" charset="0"/>
              </a:rPr>
              <a:t>:</a:t>
            </a:r>
          </a:p>
          <a:p>
            <a:pPr algn="just"/>
            <a:r>
              <a:rPr lang="es-ES" dirty="0" smtClean="0">
                <a:latin typeface="Arial" pitchFamily="34" charset="0"/>
                <a:cs typeface="Arial" pitchFamily="34" charset="0"/>
              </a:rPr>
              <a:t>El </a:t>
            </a:r>
            <a:r>
              <a:rPr lang="es-ES" dirty="0">
                <a:latin typeface="Arial" pitchFamily="34" charset="0"/>
                <a:cs typeface="Arial" pitchFamily="34" charset="0"/>
              </a:rPr>
              <a:t>Pleno ordenó revocar la respuesta del Ente Público y ordenó emitir una nueva, en la que se permitiera el acceso a los recibos de pago solicitados y a las constancias en la que se reflejen los pagos por concepto de intereses del crédito hipotecario que otorgó al particular en copia simple, previo pago de derechos.</a:t>
            </a:r>
          </a:p>
          <a:p>
            <a:pPr algn="just"/>
            <a:r>
              <a:rPr lang="es-ES" dirty="0">
                <a:latin typeface="Arial" pitchFamily="34" charset="0"/>
                <a:cs typeface="Arial" pitchFamily="34" charset="0"/>
              </a:rPr>
              <a:t> </a:t>
            </a:r>
          </a:p>
        </p:txBody>
      </p:sp>
      <p:sp>
        <p:nvSpPr>
          <p:cNvPr id="4" name="2 CuadroTexto"/>
          <p:cNvSpPr txBox="1">
            <a:spLocks noChangeArrowheads="1"/>
          </p:cNvSpPr>
          <p:nvPr/>
        </p:nvSpPr>
        <p:spPr bwMode="auto">
          <a:xfrm>
            <a:off x="179512" y="44624"/>
            <a:ext cx="7572375" cy="1077218"/>
          </a:xfrm>
          <a:prstGeom prst="rect">
            <a:avLst/>
          </a:prstGeom>
          <a:noFill/>
          <a:ln w="9525">
            <a:noFill/>
            <a:miter lim="800000"/>
            <a:headEnd/>
            <a:tailEnd/>
          </a:ln>
        </p:spPr>
        <p:txBody>
          <a:bodyPr>
            <a:spAutoFit/>
          </a:bodyPr>
          <a:lstStyle/>
          <a:p>
            <a:r>
              <a:rPr lang="es-MX"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derecho de acceso a datos se ejerce sobre documentos</a:t>
            </a:r>
            <a:endPar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3 Rectángulo"/>
          <p:cNvSpPr>
            <a:spLocks noChangeArrowheads="1"/>
          </p:cNvSpPr>
          <p:nvPr/>
        </p:nvSpPr>
        <p:spPr bwMode="auto">
          <a:xfrm>
            <a:off x="214313" y="1285875"/>
            <a:ext cx="8643937" cy="5016758"/>
          </a:xfrm>
          <a:prstGeom prst="rect">
            <a:avLst/>
          </a:prstGeom>
          <a:noFill/>
          <a:ln w="9525">
            <a:noFill/>
            <a:miter lim="800000"/>
            <a:headEnd/>
            <a:tailEnd/>
          </a:ln>
        </p:spPr>
        <p:txBody>
          <a:bodyPr>
            <a:spAutoFit/>
          </a:bodyPr>
          <a:lstStyle/>
          <a:p>
            <a:pPr algn="just"/>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Resolución</a:t>
            </a:r>
            <a:r>
              <a:rPr lang="es-MX" sz="2000" dirty="0">
                <a:latin typeface="Arial" pitchFamily="34" charset="0"/>
                <a:cs typeface="Arial" pitchFamily="34" charset="0"/>
              </a:rPr>
              <a:t>:</a:t>
            </a:r>
          </a:p>
          <a:p>
            <a:pPr algn="just"/>
            <a:endParaRPr lang="es-MX" sz="2000" dirty="0">
              <a:latin typeface="Arial" pitchFamily="34" charset="0"/>
              <a:cs typeface="Arial" pitchFamily="34" charset="0"/>
            </a:endParaRPr>
          </a:p>
          <a:p>
            <a:pPr algn="just"/>
            <a:r>
              <a:rPr lang="es-ES" sz="2000" dirty="0">
                <a:latin typeface="Arial" pitchFamily="34" charset="0"/>
                <a:cs typeface="Arial" pitchFamily="34" charset="0"/>
              </a:rPr>
              <a:t>En caso de no localizar en sus SDP los documentos señalados, la CAPREPA deberá hacerlo del conocimiento del interesado a través de acta circunstanciada, cumpliendo con las formalidades previstas en el último párrafo del artículo 32 de la LPDPDF.</a:t>
            </a:r>
            <a:endParaRPr lang="es-ES" sz="2000" dirty="0">
              <a:solidFill>
                <a:srgbClr val="000000"/>
              </a:solidFill>
              <a:latin typeface="Arial" pitchFamily="34" charset="0"/>
              <a:cs typeface="Arial" pitchFamily="34" charset="0"/>
            </a:endParaRPr>
          </a:p>
          <a:p>
            <a:pPr algn="just"/>
            <a:r>
              <a:rPr lang="es-ES" sz="2000" dirty="0">
                <a:latin typeface="Arial" pitchFamily="34" charset="0"/>
                <a:cs typeface="Arial" pitchFamily="34" charset="0"/>
              </a:rPr>
              <a:t> </a:t>
            </a:r>
          </a:p>
          <a:p>
            <a:pPr algn="just"/>
            <a:r>
              <a:rPr lang="es-ES" sz="2000" dirty="0">
                <a:latin typeface="Arial" pitchFamily="34" charset="0"/>
                <a:cs typeface="Arial" pitchFamily="34" charset="0"/>
              </a:rPr>
              <a:t>Este caso sienta un precedente importante al determinar que mediante el ejercicio del derecho de acceso a los datos personales es posible acceder a documentos que contengan DP en posesión de los Entes Públicos, independientemente de que exista un trámite mediante el cual pueda expedirse un duplicado. Sin embargo, el ejercicio de acceso en esta vertiente no implica la generación de un nuevo documento, sino sólo la obtención de una copia del ya existente.</a:t>
            </a:r>
          </a:p>
          <a:p>
            <a:pPr algn="just" fontAlgn="b"/>
            <a:endParaRPr lang="es-ES" sz="2000" dirty="0">
              <a:solidFill>
                <a:srgbClr val="000000"/>
              </a:solidFill>
              <a:latin typeface="Arial" pitchFamily="34" charset="0"/>
              <a:cs typeface="Arial" pitchFamily="34" charset="0"/>
            </a:endParaRPr>
          </a:p>
        </p:txBody>
      </p:sp>
      <p:sp>
        <p:nvSpPr>
          <p:cNvPr id="4" name="2 CuadroTexto"/>
          <p:cNvSpPr txBox="1">
            <a:spLocks noChangeArrowheads="1"/>
          </p:cNvSpPr>
          <p:nvPr/>
        </p:nvSpPr>
        <p:spPr bwMode="auto">
          <a:xfrm>
            <a:off x="179512" y="44624"/>
            <a:ext cx="7572375" cy="1077218"/>
          </a:xfrm>
          <a:prstGeom prst="rect">
            <a:avLst/>
          </a:prstGeom>
          <a:noFill/>
          <a:ln w="9525">
            <a:noFill/>
            <a:miter lim="800000"/>
            <a:headEnd/>
            <a:tailEnd/>
          </a:ln>
        </p:spPr>
        <p:txBody>
          <a:bodyPr>
            <a:spAutoFit/>
          </a:bodyPr>
          <a:lstStyle/>
          <a:p>
            <a:r>
              <a:rPr lang="es-MX"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derecho de acceso a datos se ejerce sobre documentos</a:t>
            </a:r>
            <a:endPar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2 CuadroTexto"/>
          <p:cNvSpPr txBox="1">
            <a:spLocks noChangeArrowheads="1"/>
          </p:cNvSpPr>
          <p:nvPr/>
        </p:nvSpPr>
        <p:spPr bwMode="auto">
          <a:xfrm>
            <a:off x="750094" y="2492896"/>
            <a:ext cx="7643812" cy="5078313"/>
          </a:xfrm>
          <a:prstGeom prst="rect">
            <a:avLst/>
          </a:prstGeom>
          <a:noFill/>
          <a:ln w="9525">
            <a:noFill/>
            <a:miter lim="800000"/>
            <a:headEnd/>
            <a:tailEnd/>
          </a:ln>
        </p:spPr>
        <p:txBody>
          <a:bodyPr>
            <a:spAutoFit/>
          </a:bodyPr>
          <a:lstStyle/>
          <a:p>
            <a:pPr algn="ctr"/>
            <a:r>
              <a:rPr lang="es-MX" sz="4000" b="1" dirty="0">
                <a:solidFill>
                  <a:srgbClr val="008080"/>
                </a:solidFill>
                <a:latin typeface="Calibri" pitchFamily="34" charset="0"/>
              </a:rPr>
              <a:t>GRACIAS POR SU ATENCIÓN</a:t>
            </a:r>
          </a:p>
          <a:p>
            <a:pPr algn="ctr"/>
            <a:endParaRPr lang="es-MX" sz="4000" b="1" dirty="0">
              <a:latin typeface="Calibri" pitchFamily="34" charset="0"/>
            </a:endParaRPr>
          </a:p>
          <a:p>
            <a:pPr algn="ctr"/>
            <a:r>
              <a:rPr lang="es-MX" sz="2800" b="1" dirty="0" smtClean="0">
                <a:latin typeface="Calibri" pitchFamily="34" charset="0"/>
                <a:hlinkClick r:id="rId3"/>
              </a:rPr>
              <a:t>ignacio.nunez@infodf.org.mx</a:t>
            </a:r>
          </a:p>
          <a:p>
            <a:pPr algn="ctr"/>
            <a:r>
              <a:rPr lang="es-MX" sz="2800" b="1" dirty="0">
                <a:latin typeface="Calibri" pitchFamily="34" charset="0"/>
                <a:hlinkClick r:id="rId3"/>
              </a:rPr>
              <a:t>g</a:t>
            </a:r>
            <a:r>
              <a:rPr lang="es-MX" sz="2800" b="1" dirty="0" smtClean="0">
                <a:latin typeface="Calibri" pitchFamily="34" charset="0"/>
                <a:hlinkClick r:id="rId3"/>
              </a:rPr>
              <a:t>abriela.montes@infodf.org.mx</a:t>
            </a:r>
            <a:endParaRPr lang="es-MX" sz="2800" b="1" dirty="0" smtClean="0">
              <a:latin typeface="Calibri" pitchFamily="34" charset="0"/>
            </a:endParaRPr>
          </a:p>
          <a:p>
            <a:pPr algn="ctr"/>
            <a:endParaRPr lang="es-MX" sz="2800" b="1" dirty="0" smtClean="0">
              <a:latin typeface="Calibri" pitchFamily="34" charset="0"/>
            </a:endParaRPr>
          </a:p>
          <a:p>
            <a:pPr algn="ctr"/>
            <a:r>
              <a:rPr lang="es-MX" sz="2800" b="1" dirty="0" smtClean="0">
                <a:latin typeface="Calibri" pitchFamily="34" charset="0"/>
              </a:rPr>
              <a:t>56 36 21 20</a:t>
            </a:r>
          </a:p>
          <a:p>
            <a:pPr algn="ctr"/>
            <a:endParaRPr lang="es-MX" sz="2800" b="1" dirty="0" smtClean="0">
              <a:latin typeface="Calibri" pitchFamily="34" charset="0"/>
            </a:endParaRPr>
          </a:p>
          <a:p>
            <a:pPr algn="ctr"/>
            <a:r>
              <a:rPr lang="es-MX" sz="2400" dirty="0" smtClean="0">
                <a:latin typeface="Calibri" pitchFamily="34" charset="0"/>
              </a:rPr>
              <a:t>Septiembre de 2012</a:t>
            </a:r>
          </a:p>
          <a:p>
            <a:pPr algn="ctr"/>
            <a:endParaRPr lang="es-ES" sz="4000" b="1" dirty="0" smtClean="0"/>
          </a:p>
          <a:p>
            <a:pPr algn="ctr"/>
            <a:endParaRPr lang="es-E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t>Definiciones:</a:t>
            </a:r>
            <a:endParaRPr lang="es-MX" sz="4000" dirty="0"/>
          </a:p>
        </p:txBody>
      </p:sp>
      <p:sp>
        <p:nvSpPr>
          <p:cNvPr id="4" name="3 CuadroTexto"/>
          <p:cNvSpPr txBox="1"/>
          <p:nvPr/>
        </p:nvSpPr>
        <p:spPr>
          <a:xfrm>
            <a:off x="251520" y="1412776"/>
            <a:ext cx="8640960" cy="3724096"/>
          </a:xfrm>
          <a:prstGeom prst="rect">
            <a:avLst/>
          </a:prstGeom>
          <a:noFill/>
        </p:spPr>
        <p:txBody>
          <a:bodyPr wrap="square" rtlCol="0">
            <a:spAutoFit/>
          </a:bodyPr>
          <a:lstStyle/>
          <a:p>
            <a:r>
              <a:rPr lang="es-MX" sz="2000" b="1" i="1" u="sng" dirty="0" smtClean="0">
                <a:effectLst>
                  <a:outerShdw blurRad="38100" dist="38100" dir="2700000" algn="tl">
                    <a:srgbClr val="000000">
                      <a:alpha val="43137"/>
                    </a:srgbClr>
                  </a:outerShdw>
                </a:effectLst>
              </a:rPr>
              <a:t>Protección de Datos Personales: </a:t>
            </a:r>
            <a:r>
              <a:rPr lang="es-MX" sz="2000" dirty="0" smtClean="0"/>
              <a:t>La garantía que tutela la privacidad de datos personales en poder de los Entes Obligados. </a:t>
            </a:r>
            <a:r>
              <a:rPr lang="es-MX" sz="1600" dirty="0" smtClean="0"/>
              <a:t>(Artículo 4 fracción  XV, Reforma GODF 29-08-2011)</a:t>
            </a:r>
          </a:p>
          <a:p>
            <a:endParaRPr lang="es-MX" sz="2000" dirty="0" smtClean="0"/>
          </a:p>
          <a:p>
            <a:r>
              <a:rPr lang="es-MX" sz="2000" b="1" i="1" u="sng" dirty="0" smtClean="0">
                <a:effectLst>
                  <a:outerShdw blurRad="38100" dist="38100" dir="2700000" algn="tl">
                    <a:srgbClr val="000000">
                      <a:alpha val="43137"/>
                    </a:srgbClr>
                  </a:outerShdw>
                </a:effectLst>
              </a:rPr>
              <a:t>Prueba de Daño: </a:t>
            </a:r>
            <a:r>
              <a:rPr lang="es-MX" sz="2000" dirty="0" smtClean="0"/>
              <a:t>Carga de los Entes Obligados de demostrar que la divulgación de información lesiona el interés jurídicamente protegido por la Ley, y que el daño que puede producirse con la publicidad de la información es mayor que el interés de conocerla.</a:t>
            </a:r>
            <a:r>
              <a:rPr lang="es-MX" sz="1600" dirty="0" smtClean="0">
                <a:solidFill>
                  <a:prstClr val="black"/>
                </a:solidFill>
              </a:rPr>
              <a:t> (Artículo 4 fracción XVI, Reforma GODF 29-08-2011)</a:t>
            </a:r>
          </a:p>
          <a:p>
            <a:endParaRPr lang="es-MX" sz="2000" dirty="0" smtClean="0">
              <a:solidFill>
                <a:prstClr val="black"/>
              </a:solidFill>
            </a:endParaRPr>
          </a:p>
          <a:p>
            <a:r>
              <a:rPr lang="es-MX" sz="2000" b="1" i="1" u="sng" dirty="0" smtClean="0">
                <a:solidFill>
                  <a:prstClr val="black"/>
                </a:solidFill>
                <a:effectLst>
                  <a:outerShdw blurRad="38100" dist="38100" dir="2700000" algn="tl">
                    <a:srgbClr val="000000">
                      <a:alpha val="43137"/>
                    </a:srgbClr>
                  </a:outerShdw>
                </a:effectLst>
              </a:rPr>
              <a:t>Versión pública:</a:t>
            </a:r>
            <a:r>
              <a:rPr lang="es-MX" sz="2000" dirty="0" smtClean="0">
                <a:solidFill>
                  <a:prstClr val="black"/>
                </a:solidFill>
              </a:rPr>
              <a:t> El documento en el que se elimina la información  clasificada como reservada o confidencial para permitir su acceso, previa autorización del comité de Transparencia.</a:t>
            </a:r>
            <a:r>
              <a:rPr lang="es-MX" sz="1600" dirty="0" smtClean="0">
                <a:solidFill>
                  <a:prstClr val="black"/>
                </a:solidFill>
              </a:rPr>
              <a:t> (Artículo 4 fracción XVI, Reforma GODF 29-08-2011)</a:t>
            </a:r>
            <a:endParaRPr lang="es-MX"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4"/>
          <p:cNvSpPr txBox="1">
            <a:spLocks/>
          </p:cNvSpPr>
          <p:nvPr/>
        </p:nvSpPr>
        <p:spPr bwMode="auto">
          <a:xfrm>
            <a:off x="1115616" y="1414165"/>
            <a:ext cx="7064375" cy="574675"/>
          </a:xfrm>
          <a:prstGeom prst="rect">
            <a:avLst/>
          </a:prstGeom>
          <a:noFill/>
          <a:ln w="25400">
            <a:noFill/>
            <a:miter lim="800000"/>
            <a:headEnd/>
            <a:tailEnd/>
          </a:ln>
        </p:spPr>
        <p:txBody>
          <a:bodyPr lIns="82296" tIns="41148" rIns="82296" bIns="41148">
            <a:spAutoFit/>
          </a:bodyPr>
          <a:lstStyle/>
          <a:p>
            <a:pPr algn="ctr" defTabSz="822325">
              <a:spcBef>
                <a:spcPct val="50000"/>
              </a:spcBef>
            </a:pPr>
            <a:r>
              <a:rPr lang="es-MX" sz="1600" b="1" dirty="0">
                <a:solidFill>
                  <a:srgbClr val="000000"/>
                </a:solidFill>
                <a:latin typeface="Calibri" pitchFamily="34" charset="0"/>
                <a:cs typeface="Arial" pitchFamily="34" charset="0"/>
                <a:sym typeface="Gill Sans"/>
              </a:rPr>
              <a:t>El derecho a la protección de los datos personales adquiere rango constitucional como derecho fundamental con la reforma al artículo 16 </a:t>
            </a:r>
            <a:endParaRPr lang="es-ES" sz="1600" b="1" dirty="0">
              <a:solidFill>
                <a:srgbClr val="000000"/>
              </a:solidFill>
              <a:latin typeface="Calibri" pitchFamily="34" charset="0"/>
              <a:cs typeface="Arial" pitchFamily="34" charset="0"/>
              <a:sym typeface="Gill Sans"/>
            </a:endParaRPr>
          </a:p>
        </p:txBody>
      </p:sp>
      <p:sp>
        <p:nvSpPr>
          <p:cNvPr id="185347" name="Text Box 11"/>
          <p:cNvSpPr txBox="1">
            <a:spLocks/>
          </p:cNvSpPr>
          <p:nvPr/>
        </p:nvSpPr>
        <p:spPr bwMode="auto">
          <a:xfrm>
            <a:off x="1130374" y="2372172"/>
            <a:ext cx="7258050" cy="912812"/>
          </a:xfrm>
          <a:prstGeom prst="rect">
            <a:avLst/>
          </a:prstGeom>
          <a:noFill/>
          <a:ln w="25400">
            <a:noFill/>
            <a:miter lim="800000"/>
            <a:headEnd/>
            <a:tailEnd/>
          </a:ln>
        </p:spPr>
        <p:txBody>
          <a:bodyPr lIns="82296" tIns="41148" rIns="82296" bIns="41148">
            <a:spAutoFit/>
          </a:bodyPr>
          <a:lstStyle/>
          <a:p>
            <a:pPr algn="just" defTabSz="822325" eaLnBrk="0" hangingPunct="0">
              <a:spcBef>
                <a:spcPct val="20000"/>
              </a:spcBef>
              <a:buClr>
                <a:schemeClr val="tx2"/>
              </a:buClr>
              <a:buSzPct val="70000"/>
              <a:buFont typeface="Wingdings" pitchFamily="2" charset="2"/>
              <a:buNone/>
            </a:pPr>
            <a:r>
              <a:rPr lang="es-MX" b="1">
                <a:solidFill>
                  <a:srgbClr val="000000"/>
                </a:solidFill>
                <a:latin typeface="Calibri" pitchFamily="34" charset="0"/>
                <a:cs typeface="Arial" pitchFamily="34" charset="0"/>
                <a:sym typeface="Gill Sans"/>
              </a:rPr>
              <a:t>Artículo 16. </a:t>
            </a:r>
            <a:r>
              <a:rPr lang="es-ES">
                <a:latin typeface="Calibri" pitchFamily="34" charset="0"/>
                <a:cs typeface="Arial" pitchFamily="34" charset="0"/>
                <a:sym typeface="Gill Sans"/>
              </a:rPr>
              <a:t>Nadie puede ser molestado en su persona, familia, domicilio, papeles o posesiones, sino en virtud de mandamiento escrito de la autoridad competente, que funde y motive la causa legal de procedimiento.</a:t>
            </a:r>
            <a:endParaRPr lang="es-ES">
              <a:solidFill>
                <a:srgbClr val="000000"/>
              </a:solidFill>
              <a:latin typeface="Calibri" pitchFamily="34" charset="0"/>
              <a:cs typeface="Arial" pitchFamily="34" charset="0"/>
              <a:sym typeface="Gill Sans"/>
            </a:endParaRPr>
          </a:p>
        </p:txBody>
      </p:sp>
      <p:sp>
        <p:nvSpPr>
          <p:cNvPr id="185348" name="Text Box 12"/>
          <p:cNvSpPr txBox="1">
            <a:spLocks/>
          </p:cNvSpPr>
          <p:nvPr/>
        </p:nvSpPr>
        <p:spPr bwMode="auto">
          <a:xfrm>
            <a:off x="2174875" y="3502273"/>
            <a:ext cx="5380038" cy="358775"/>
          </a:xfrm>
          <a:prstGeom prst="rect">
            <a:avLst/>
          </a:prstGeom>
          <a:noFill/>
          <a:ln w="25400">
            <a:noFill/>
            <a:miter lim="800000"/>
            <a:headEnd/>
            <a:tailEnd/>
          </a:ln>
        </p:spPr>
        <p:txBody>
          <a:bodyPr lIns="82296" tIns="41148" rIns="82296" bIns="41148">
            <a:spAutoFit/>
          </a:bodyPr>
          <a:lstStyle/>
          <a:p>
            <a:pPr algn="ctr" defTabSz="822325">
              <a:spcBef>
                <a:spcPct val="50000"/>
              </a:spcBef>
            </a:pPr>
            <a:r>
              <a:rPr lang="es-MX" i="1" dirty="0">
                <a:solidFill>
                  <a:srgbClr val="000000"/>
                </a:solidFill>
                <a:latin typeface="Calibri" pitchFamily="34" charset="0"/>
                <a:cs typeface="Arial" pitchFamily="34" charset="0"/>
                <a:sym typeface="Gill Sans"/>
              </a:rPr>
              <a:t>El 1 de junio de 2009 se añadió el párrafo siguiente:</a:t>
            </a:r>
            <a:endParaRPr lang="es-ES" i="1" dirty="0">
              <a:solidFill>
                <a:srgbClr val="000000"/>
              </a:solidFill>
              <a:latin typeface="Calibri" pitchFamily="34" charset="0"/>
              <a:cs typeface="Arial" pitchFamily="34" charset="0"/>
              <a:sym typeface="Gill Sans"/>
            </a:endParaRPr>
          </a:p>
        </p:txBody>
      </p:sp>
      <p:sp>
        <p:nvSpPr>
          <p:cNvPr id="185349" name="Text Box 14"/>
          <p:cNvSpPr txBox="1">
            <a:spLocks/>
          </p:cNvSpPr>
          <p:nvPr/>
        </p:nvSpPr>
        <p:spPr bwMode="auto">
          <a:xfrm>
            <a:off x="1115616" y="4144540"/>
            <a:ext cx="7323137" cy="2236788"/>
          </a:xfrm>
          <a:prstGeom prst="rect">
            <a:avLst/>
          </a:prstGeom>
          <a:noFill/>
          <a:ln w="25400">
            <a:noFill/>
            <a:miter lim="800000"/>
            <a:headEnd/>
            <a:tailEnd/>
          </a:ln>
        </p:spPr>
        <p:txBody>
          <a:bodyPr lIns="82296" tIns="41148" rIns="82296" bIns="41148">
            <a:spAutoFit/>
          </a:bodyPr>
          <a:lstStyle/>
          <a:p>
            <a:pPr algn="just" defTabSz="822325"/>
            <a:r>
              <a:rPr lang="es-MX" sz="2000" dirty="0">
                <a:solidFill>
                  <a:srgbClr val="000000"/>
                </a:solidFill>
                <a:latin typeface="Calibri" pitchFamily="34" charset="0"/>
                <a:cs typeface="Arial" pitchFamily="34" charset="0"/>
                <a:sym typeface="Gill Sans"/>
              </a:rPr>
              <a:t>Toda persona tiene derecho a la protección de sus datos personales, al acceso, rectificación y cancelación de los mismos, así como a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endParaRPr lang="es-ES" sz="2000" dirty="0">
              <a:solidFill>
                <a:srgbClr val="000000"/>
              </a:solidFill>
              <a:latin typeface="Calibri" pitchFamily="34" charset="0"/>
              <a:cs typeface="Arial" pitchFamily="34" charset="0"/>
              <a:sym typeface="Gill Sans"/>
            </a:endParaRPr>
          </a:p>
        </p:txBody>
      </p:sp>
      <p:sp>
        <p:nvSpPr>
          <p:cNvPr id="7" name="6 CuadroTexto"/>
          <p:cNvSpPr txBox="1"/>
          <p:nvPr/>
        </p:nvSpPr>
        <p:spPr>
          <a:xfrm>
            <a:off x="971600" y="43532"/>
            <a:ext cx="7808912" cy="865188"/>
          </a:xfrm>
          <a:prstGeom prst="rect">
            <a:avLst/>
          </a:prstGeom>
          <a:noFill/>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Calibri" pitchFamily="34" charset="0"/>
              </a:rPr>
              <a:t>Constitución Federal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85725"/>
            <a:ext cx="7992888" cy="863600"/>
          </a:xfrm>
          <a:prstGeom prst="rect">
            <a:avLst/>
          </a:prstGeom>
          <a:noFill/>
        </p:spPr>
        <p:txBody>
          <a:bodyPr anchor="ctr"/>
          <a:lstStyle/>
          <a:p>
            <a:pPr>
              <a:defRPr/>
            </a:pPr>
            <a:r>
              <a:rPr lang="es-MX" sz="2700" b="1" dirty="0">
                <a:solidFill>
                  <a:schemeClr val="bg1"/>
                </a:solidFill>
                <a:effectLst>
                  <a:outerShdw blurRad="38100" dist="38100" dir="2700000" algn="tl">
                    <a:srgbClr val="000000">
                      <a:alpha val="43137"/>
                    </a:srgbClr>
                  </a:outerShdw>
                </a:effectLst>
                <a:latin typeface="Calibri" pitchFamily="34" charset="0"/>
              </a:rPr>
              <a:t>Ley de Transparencia y Acceso a la Información Pública</a:t>
            </a:r>
          </a:p>
        </p:txBody>
      </p:sp>
      <p:sp>
        <p:nvSpPr>
          <p:cNvPr id="4" name="Rectangle 3"/>
          <p:cNvSpPr txBox="1">
            <a:spLocks noChangeArrowheads="1"/>
          </p:cNvSpPr>
          <p:nvPr/>
        </p:nvSpPr>
        <p:spPr>
          <a:xfrm>
            <a:off x="251520" y="1726654"/>
            <a:ext cx="8102600" cy="4438650"/>
          </a:xfrm>
          <a:prstGeom prst="rect">
            <a:avLst/>
          </a:prstGeom>
        </p:spPr>
        <p:txBody>
          <a:bodyPr/>
          <a:lstStyle/>
          <a:p>
            <a:pPr marL="447675" algn="just" fontAlgn="auto">
              <a:spcBef>
                <a:spcPts val="0"/>
              </a:spcBef>
              <a:spcAft>
                <a:spcPts val="0"/>
              </a:spcAft>
              <a:defRPr/>
            </a:pPr>
            <a:r>
              <a:rPr lang="es-ES" sz="2000" b="1" kern="0" dirty="0">
                <a:latin typeface="Calibri" pitchFamily="34" charset="0"/>
                <a:cs typeface="Arial" pitchFamily="34" charset="0"/>
              </a:rPr>
              <a:t>Artículo 8: </a:t>
            </a:r>
            <a:r>
              <a:rPr lang="es-ES" sz="2000" kern="0" dirty="0">
                <a:latin typeface="Calibri" pitchFamily="34" charset="0"/>
                <a:cs typeface="Arial" pitchFamily="34" charset="0"/>
              </a:rPr>
              <a:t>Para ejercer el Derecho de Acceso a la Información Pública no es necesario acreditar derechos subjetivos, interés legítimo o razones que motiven el </a:t>
            </a:r>
            <a:r>
              <a:rPr lang="es-ES" sz="2000" kern="0" dirty="0" smtClean="0">
                <a:latin typeface="Calibri" pitchFamily="34" charset="0"/>
                <a:cs typeface="Arial" pitchFamily="34" charset="0"/>
              </a:rPr>
              <a:t>requerimiento, </a:t>
            </a:r>
            <a:r>
              <a:rPr lang="es-ES" sz="2000" b="1" u="sng" kern="0" dirty="0">
                <a:latin typeface="Calibri" pitchFamily="34" charset="0"/>
                <a:cs typeface="Arial" pitchFamily="34" charset="0"/>
              </a:rPr>
              <a:t>salvo en el caso del derecho a la Protección de Datos Personales </a:t>
            </a:r>
            <a:r>
              <a:rPr lang="es-ES" sz="2000" b="1" u="sng" kern="0" dirty="0" smtClean="0">
                <a:latin typeface="Calibri" pitchFamily="34" charset="0"/>
                <a:cs typeface="Arial" pitchFamily="34" charset="0"/>
              </a:rPr>
              <a:t>del Distrito Federal </a:t>
            </a:r>
            <a:r>
              <a:rPr lang="es-ES" sz="2000" kern="0" dirty="0" smtClean="0">
                <a:latin typeface="Calibri" pitchFamily="34" charset="0"/>
                <a:cs typeface="Arial" pitchFamily="34" charset="0"/>
              </a:rPr>
              <a:t>y demás </a:t>
            </a:r>
            <a:r>
              <a:rPr lang="es-ES" sz="2000" kern="0" dirty="0">
                <a:latin typeface="Calibri" pitchFamily="34" charset="0"/>
                <a:cs typeface="Arial" pitchFamily="34" charset="0"/>
              </a:rPr>
              <a:t>disposiciones </a:t>
            </a:r>
            <a:r>
              <a:rPr lang="es-ES" sz="2000" kern="0" dirty="0" smtClean="0">
                <a:latin typeface="Calibri" pitchFamily="34" charset="0"/>
                <a:cs typeface="Arial" pitchFamily="34" charset="0"/>
              </a:rPr>
              <a:t>aplicables</a:t>
            </a:r>
            <a:r>
              <a:rPr lang="es-ES" sz="1600" kern="0" dirty="0" smtClean="0">
                <a:latin typeface="Calibri" pitchFamily="34" charset="0"/>
                <a:cs typeface="Arial" pitchFamily="34" charset="0"/>
              </a:rPr>
              <a:t>.(Reforma GODF 29-08-2011)</a:t>
            </a:r>
            <a:endParaRPr lang="es-ES" sz="1600" kern="0" dirty="0">
              <a:latin typeface="Calibri" pitchFamily="34" charset="0"/>
              <a:cs typeface="Arial" pitchFamily="34" charset="0"/>
            </a:endParaRPr>
          </a:p>
          <a:p>
            <a:pPr marL="447675" algn="just" fontAlgn="auto">
              <a:spcBef>
                <a:spcPts val="0"/>
              </a:spcBef>
              <a:spcAft>
                <a:spcPts val="0"/>
              </a:spcAft>
              <a:defRPr/>
            </a:pPr>
            <a:endParaRPr lang="es-ES" sz="2000" kern="0" dirty="0">
              <a:latin typeface="Calibri" pitchFamily="34" charset="0"/>
              <a:cs typeface="Arial" pitchFamily="34" charset="0"/>
            </a:endParaRPr>
          </a:p>
          <a:p>
            <a:pPr marL="447675" algn="just" fontAlgn="auto">
              <a:spcBef>
                <a:spcPts val="0"/>
              </a:spcBef>
              <a:spcAft>
                <a:spcPts val="0"/>
              </a:spcAft>
              <a:defRPr/>
            </a:pPr>
            <a:r>
              <a:rPr lang="es-ES" sz="2000" kern="0" dirty="0">
                <a:latin typeface="Calibri" pitchFamily="34" charset="0"/>
                <a:cs typeface="Arial" pitchFamily="34" charset="0"/>
              </a:rPr>
              <a:t>La información de carácter personal es irrenunciable, intransferible e indelegable, por lo que ninguna autoridad podrá proporcionarla o hacerla pública, salvo que medie el </a:t>
            </a:r>
            <a:r>
              <a:rPr lang="es-ES" sz="2000" b="1" u="sng" kern="0" dirty="0">
                <a:latin typeface="Calibri" pitchFamily="34" charset="0"/>
                <a:cs typeface="Arial" pitchFamily="34" charset="0"/>
              </a:rPr>
              <a:t>consentimiento expreso del titular</a:t>
            </a:r>
            <a:r>
              <a:rPr lang="es-ES" sz="2000" kern="0" dirty="0">
                <a:latin typeface="Calibri" pitchFamily="34" charset="0"/>
                <a:cs typeface="Arial" pitchFamily="34" charset="0"/>
              </a:rPr>
              <a:t>.</a:t>
            </a:r>
          </a:p>
          <a:p>
            <a:pPr marL="447675" algn="just" fontAlgn="auto">
              <a:spcBef>
                <a:spcPts val="0"/>
              </a:spcBef>
              <a:spcAft>
                <a:spcPts val="0"/>
              </a:spcAft>
              <a:defRPr/>
            </a:pPr>
            <a:endParaRPr lang="es-ES" sz="2000" b="1" kern="0" dirty="0">
              <a:latin typeface="Calibri" pitchFamily="34" charset="0"/>
              <a:cs typeface="Arial" pitchFamily="34" charset="0"/>
            </a:endParaRPr>
          </a:p>
          <a:p>
            <a:pPr marL="447675" algn="just">
              <a:defRPr/>
            </a:pPr>
            <a:r>
              <a:rPr lang="es-ES" sz="2000" b="1" kern="0" dirty="0">
                <a:latin typeface="Calibri" pitchFamily="34" charset="0"/>
                <a:cs typeface="Arial" pitchFamily="34" charset="0"/>
              </a:rPr>
              <a:t>Artículo 10: </a:t>
            </a:r>
            <a:r>
              <a:rPr lang="es-ES" sz="2000" kern="0" dirty="0">
                <a:latin typeface="Calibri" pitchFamily="34" charset="0"/>
                <a:cs typeface="Arial" pitchFamily="34" charset="0"/>
              </a:rPr>
              <a:t>Los particulares tendrán </a:t>
            </a:r>
            <a:r>
              <a:rPr lang="es-ES" sz="2000" b="1" u="sng" kern="0" dirty="0">
                <a:latin typeface="Calibri" pitchFamily="34" charset="0"/>
                <a:cs typeface="Arial" pitchFamily="34" charset="0"/>
              </a:rPr>
              <a:t>acceso preferente </a:t>
            </a:r>
            <a:r>
              <a:rPr lang="es-ES" sz="2000" kern="0" dirty="0">
                <a:latin typeface="Calibri" pitchFamily="34" charset="0"/>
                <a:cs typeface="Arial" pitchFamily="34" charset="0"/>
              </a:rPr>
              <a:t>a la información personal que de ellos detente cualquier Ente </a:t>
            </a:r>
            <a:r>
              <a:rPr lang="es-ES" sz="2000" kern="0" dirty="0" smtClean="0">
                <a:latin typeface="Calibri" pitchFamily="34" charset="0"/>
                <a:cs typeface="Arial" pitchFamily="34" charset="0"/>
              </a:rPr>
              <a:t>Obligado, en los términos y condiciones establecidos en la Ley de Protección de Datos Personales para el Distrito Federal.</a:t>
            </a:r>
            <a:r>
              <a:rPr lang="es-ES" sz="1600" kern="0" dirty="0" smtClean="0">
                <a:latin typeface="Calibri" pitchFamily="34" charset="0"/>
                <a:cs typeface="Arial" pitchFamily="34" charset="0"/>
              </a:rPr>
              <a:t>(</a:t>
            </a:r>
            <a:r>
              <a:rPr lang="es-ES" sz="1600" kern="0" dirty="0" smtClean="0">
                <a:solidFill>
                  <a:prstClr val="black"/>
                </a:solidFill>
                <a:latin typeface="Calibri" pitchFamily="34" charset="0"/>
                <a:cs typeface="Arial" pitchFamily="34" charset="0"/>
              </a:rPr>
              <a:t> Reforma GODF 29-08-2011)</a:t>
            </a:r>
            <a:endParaRPr lang="es-ES" sz="2000" kern="0" dirty="0">
              <a:latin typeface="Calibri" pitchFamily="34" charset="0"/>
              <a:cs typeface="Arial" pitchFamily="34" charset="0"/>
            </a:endParaRPr>
          </a:p>
          <a:p>
            <a:pPr marL="447675" algn="just" fontAlgn="auto">
              <a:spcBef>
                <a:spcPts val="0"/>
              </a:spcBef>
              <a:spcAft>
                <a:spcPts val="0"/>
              </a:spcAft>
              <a:buFont typeface="Arial" pitchFamily="34" charset="0"/>
              <a:buChar char="•"/>
              <a:defRPr/>
            </a:pPr>
            <a:endParaRPr lang="es-ES" sz="2000" kern="0" dirty="0">
              <a:latin typeface="Calibri" pitchFamily="34" charset="0"/>
              <a:cs typeface="Arial" pitchFamily="34" charset="0"/>
            </a:endParaRPr>
          </a:p>
          <a:p>
            <a:pPr algn="just" fontAlgn="auto">
              <a:spcBef>
                <a:spcPts val="0"/>
              </a:spcBef>
              <a:spcAft>
                <a:spcPts val="0"/>
              </a:spcAft>
              <a:defRPr/>
            </a:pPr>
            <a:endParaRPr lang="es-MX" sz="2400"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988"/>
            <a:ext cx="7629525" cy="863601"/>
          </a:xfrm>
          <a:prstGeom prst="rect">
            <a:avLst/>
          </a:prstGeom>
          <a:noFill/>
        </p:spPr>
        <p:txBody>
          <a:bodyPr anchor="ctr"/>
          <a:lstStyle/>
          <a:p>
            <a:pPr>
              <a:defRPr/>
            </a:pPr>
            <a:r>
              <a:rPr lang="es-MX" sz="2400" b="1" dirty="0">
                <a:solidFill>
                  <a:schemeClr val="bg1"/>
                </a:solidFill>
                <a:effectLst>
                  <a:outerShdw blurRad="38100" dist="38100" dir="2700000" algn="tl">
                    <a:srgbClr val="000000">
                      <a:alpha val="43137"/>
                    </a:srgbClr>
                  </a:outerShdw>
                </a:effectLst>
                <a:latin typeface="Calibri" pitchFamily="34" charset="0"/>
              </a:rPr>
              <a:t>Ley de Transparencia y Acceso a la Información Pública</a:t>
            </a:r>
          </a:p>
        </p:txBody>
      </p:sp>
      <p:sp>
        <p:nvSpPr>
          <p:cNvPr id="4" name="Rectangle 3"/>
          <p:cNvSpPr txBox="1">
            <a:spLocks noChangeArrowheads="1"/>
          </p:cNvSpPr>
          <p:nvPr/>
        </p:nvSpPr>
        <p:spPr>
          <a:xfrm>
            <a:off x="1257300" y="1268759"/>
            <a:ext cx="7600950" cy="5256585"/>
          </a:xfrm>
          <a:prstGeom prst="rect">
            <a:avLst/>
          </a:prstGeom>
        </p:spPr>
        <p:txBody>
          <a:bodyPr/>
          <a:lstStyle/>
          <a:p>
            <a:pPr algn="just">
              <a:defRPr/>
            </a:pPr>
            <a:r>
              <a:rPr lang="es-ES" sz="2000" b="1" kern="0" dirty="0">
                <a:latin typeface="Calibri" pitchFamily="34" charset="0"/>
                <a:cs typeface="Arial" pitchFamily="34" charset="0"/>
              </a:rPr>
              <a:t>Artículo 38</a:t>
            </a:r>
            <a:r>
              <a:rPr lang="es-ES" sz="2000" kern="0" dirty="0">
                <a:latin typeface="Calibri" pitchFamily="34" charset="0"/>
                <a:cs typeface="Arial" pitchFamily="34" charset="0"/>
              </a:rPr>
              <a:t>. Se considera como </a:t>
            </a:r>
            <a:r>
              <a:rPr lang="es-ES" sz="2000" b="1" kern="0" dirty="0">
                <a:latin typeface="Calibri" pitchFamily="34" charset="0"/>
                <a:cs typeface="Arial" pitchFamily="34" charset="0"/>
              </a:rPr>
              <a:t>información confidencial</a:t>
            </a:r>
            <a:r>
              <a:rPr lang="es-ES" sz="2000" kern="0" dirty="0">
                <a:latin typeface="Calibri" pitchFamily="34" charset="0"/>
                <a:cs typeface="Arial" pitchFamily="34" charset="0"/>
              </a:rPr>
              <a:t>:</a:t>
            </a:r>
          </a:p>
          <a:p>
            <a:pPr algn="just">
              <a:defRPr/>
            </a:pPr>
            <a:endParaRPr lang="es-ES" sz="1400" kern="0" dirty="0">
              <a:latin typeface="Calibri" pitchFamily="34" charset="0"/>
              <a:cs typeface="Arial" pitchFamily="34" charset="0"/>
            </a:endParaRPr>
          </a:p>
          <a:p>
            <a:pPr marL="444500" indent="-444500" algn="just">
              <a:buFontTx/>
              <a:buAutoNum type="romanUcPeriod"/>
              <a:defRPr/>
            </a:pPr>
            <a:r>
              <a:rPr lang="es-ES" sz="2000" kern="0" dirty="0">
                <a:latin typeface="Calibri" pitchFamily="34" charset="0"/>
                <a:cs typeface="Arial" pitchFamily="34" charset="0"/>
              </a:rPr>
              <a:t>Los </a:t>
            </a:r>
            <a:r>
              <a:rPr lang="es-ES" sz="2000" b="1" kern="0" dirty="0">
                <a:latin typeface="Calibri" pitchFamily="34" charset="0"/>
                <a:cs typeface="Arial" pitchFamily="34" charset="0"/>
              </a:rPr>
              <a:t>datos personales </a:t>
            </a:r>
            <a:r>
              <a:rPr lang="es-ES" sz="2000" kern="0" dirty="0">
                <a:latin typeface="Calibri" pitchFamily="34" charset="0"/>
                <a:cs typeface="Arial" pitchFamily="34" charset="0"/>
              </a:rPr>
              <a:t>que requieran del consentimiento de las personas para su difusión, distribución o comercialización y cuya divulgación no esté prevista en una Ley;</a:t>
            </a:r>
          </a:p>
          <a:p>
            <a:pPr marL="514350" indent="-514350" algn="just">
              <a:buFontTx/>
              <a:buAutoNum type="romanUcPeriod"/>
              <a:defRPr/>
            </a:pPr>
            <a:endParaRPr lang="es-ES" sz="1400" kern="0" dirty="0">
              <a:latin typeface="Calibri" pitchFamily="34" charset="0"/>
              <a:cs typeface="Arial" pitchFamily="34" charset="0"/>
            </a:endParaRPr>
          </a:p>
          <a:p>
            <a:pPr marL="444500" indent="-444500" algn="just">
              <a:defRPr/>
            </a:pPr>
            <a:r>
              <a:rPr lang="es-ES" sz="2000" b="1" kern="0" dirty="0">
                <a:latin typeface="Calibri" pitchFamily="34" charset="0"/>
                <a:cs typeface="Arial" pitchFamily="34" charset="0"/>
              </a:rPr>
              <a:t>II</a:t>
            </a:r>
            <a:r>
              <a:rPr lang="es-ES" sz="2000" kern="0" dirty="0">
                <a:latin typeface="Calibri" pitchFamily="34" charset="0"/>
                <a:cs typeface="Arial" pitchFamily="34" charset="0"/>
              </a:rPr>
              <a:t>. La información protegida por la legislación en materia de </a:t>
            </a:r>
            <a:r>
              <a:rPr lang="es-ES" sz="2000" b="1" kern="0" dirty="0">
                <a:latin typeface="Calibri" pitchFamily="34" charset="0"/>
                <a:cs typeface="Arial" pitchFamily="34" charset="0"/>
              </a:rPr>
              <a:t>derechos de autor </a:t>
            </a:r>
            <a:r>
              <a:rPr lang="es-ES" sz="2000" kern="0" dirty="0">
                <a:latin typeface="Calibri" pitchFamily="34" charset="0"/>
                <a:cs typeface="Arial" pitchFamily="34" charset="0"/>
              </a:rPr>
              <a:t>o propiedad</a:t>
            </a:r>
            <a:r>
              <a:rPr lang="es-ES" sz="2000" b="1" kern="0" dirty="0">
                <a:latin typeface="Calibri" pitchFamily="34" charset="0"/>
                <a:cs typeface="Arial" pitchFamily="34" charset="0"/>
              </a:rPr>
              <a:t> intelectual</a:t>
            </a:r>
            <a:r>
              <a:rPr lang="es-ES" sz="2000" kern="0" dirty="0">
                <a:latin typeface="Calibri" pitchFamily="34" charset="0"/>
                <a:cs typeface="Arial" pitchFamily="34" charset="0"/>
              </a:rPr>
              <a:t>;</a:t>
            </a:r>
          </a:p>
          <a:p>
            <a:pPr marL="444500" indent="-444500" algn="just">
              <a:defRPr/>
            </a:pPr>
            <a:endParaRPr lang="es-ES" sz="1400" kern="0" dirty="0">
              <a:latin typeface="Calibri" pitchFamily="34" charset="0"/>
              <a:cs typeface="Arial" pitchFamily="34" charset="0"/>
            </a:endParaRPr>
          </a:p>
          <a:p>
            <a:pPr marL="444500" indent="-444500" algn="just">
              <a:defRPr/>
            </a:pPr>
            <a:r>
              <a:rPr lang="es-ES" sz="2000" b="1" kern="0" dirty="0">
                <a:latin typeface="Calibri" pitchFamily="34" charset="0"/>
                <a:cs typeface="Arial" pitchFamily="34" charset="0"/>
              </a:rPr>
              <a:t>III.</a:t>
            </a:r>
            <a:r>
              <a:rPr lang="es-ES" sz="2000" kern="0" dirty="0">
                <a:latin typeface="Calibri" pitchFamily="34" charset="0"/>
                <a:cs typeface="Arial" pitchFamily="34" charset="0"/>
              </a:rPr>
              <a:t> La relativa al </a:t>
            </a:r>
            <a:r>
              <a:rPr lang="es-ES" sz="2000" b="1" kern="0" dirty="0">
                <a:latin typeface="Calibri" pitchFamily="34" charset="0"/>
                <a:cs typeface="Arial" pitchFamily="34" charset="0"/>
              </a:rPr>
              <a:t>patrimonio</a:t>
            </a:r>
            <a:r>
              <a:rPr lang="es-ES" sz="2000" kern="0" dirty="0">
                <a:latin typeface="Calibri" pitchFamily="34" charset="0"/>
                <a:cs typeface="Arial" pitchFamily="34" charset="0"/>
              </a:rPr>
              <a:t> de una persona moral de derecho privado, entregada con tal carácter a cualquier ente </a:t>
            </a:r>
            <a:r>
              <a:rPr lang="es-ES" sz="2000" kern="0" dirty="0" smtClean="0">
                <a:latin typeface="Calibri" pitchFamily="34" charset="0"/>
                <a:cs typeface="Arial" pitchFamily="34" charset="0"/>
              </a:rPr>
              <a:t>obligado; </a:t>
            </a:r>
            <a:r>
              <a:rPr lang="es-ES" sz="2000" kern="0" dirty="0">
                <a:latin typeface="Calibri" pitchFamily="34" charset="0"/>
                <a:cs typeface="Arial" pitchFamily="34" charset="0"/>
              </a:rPr>
              <a:t>y</a:t>
            </a:r>
          </a:p>
          <a:p>
            <a:pPr marL="444500" indent="-444500" algn="just">
              <a:defRPr/>
            </a:pPr>
            <a:endParaRPr lang="es-ES" sz="1400" kern="0" dirty="0">
              <a:latin typeface="Calibri" pitchFamily="34" charset="0"/>
              <a:cs typeface="Arial" pitchFamily="34" charset="0"/>
            </a:endParaRPr>
          </a:p>
          <a:p>
            <a:pPr marL="444500" indent="-444500" algn="just">
              <a:defRPr/>
            </a:pPr>
            <a:r>
              <a:rPr lang="es-ES" sz="2000" b="1" kern="0" dirty="0">
                <a:latin typeface="Calibri" pitchFamily="34" charset="0"/>
                <a:cs typeface="Arial" pitchFamily="34" charset="0"/>
              </a:rPr>
              <a:t>IV. </a:t>
            </a:r>
            <a:r>
              <a:rPr lang="es-ES" sz="2000" kern="0" dirty="0">
                <a:latin typeface="Calibri" pitchFamily="34" charset="0"/>
                <a:cs typeface="Arial" pitchFamily="34" charset="0"/>
              </a:rPr>
              <a:t>La relacionada con el derecho a la </a:t>
            </a:r>
            <a:r>
              <a:rPr lang="es-ES" sz="2000" b="1" kern="0" dirty="0">
                <a:latin typeface="Calibri" pitchFamily="34" charset="0"/>
                <a:cs typeface="Arial" pitchFamily="34" charset="0"/>
              </a:rPr>
              <a:t>vida privada</a:t>
            </a:r>
            <a:r>
              <a:rPr lang="es-ES" sz="2000" kern="0" dirty="0">
                <a:latin typeface="Calibri" pitchFamily="34" charset="0"/>
                <a:cs typeface="Arial" pitchFamily="34" charset="0"/>
              </a:rPr>
              <a:t>, el </a:t>
            </a:r>
            <a:r>
              <a:rPr lang="es-ES" sz="2000" b="1" kern="0" dirty="0">
                <a:latin typeface="Calibri" pitchFamily="34" charset="0"/>
                <a:cs typeface="Arial" pitchFamily="34" charset="0"/>
              </a:rPr>
              <a:t>honor</a:t>
            </a:r>
            <a:r>
              <a:rPr lang="es-ES" sz="2000" kern="0" dirty="0">
                <a:latin typeface="Calibri" pitchFamily="34" charset="0"/>
                <a:cs typeface="Arial" pitchFamily="34" charset="0"/>
              </a:rPr>
              <a:t> y la </a:t>
            </a:r>
            <a:r>
              <a:rPr lang="es-ES" sz="2000" b="1" kern="0" dirty="0">
                <a:latin typeface="Calibri" pitchFamily="34" charset="0"/>
                <a:cs typeface="Arial" pitchFamily="34" charset="0"/>
              </a:rPr>
              <a:t>propia </a:t>
            </a:r>
            <a:r>
              <a:rPr lang="es-ES" sz="2000" b="1" kern="0" dirty="0" smtClean="0">
                <a:latin typeface="Calibri" pitchFamily="34" charset="0"/>
                <a:cs typeface="Arial" pitchFamily="34" charset="0"/>
              </a:rPr>
              <a:t>imagen y</a:t>
            </a:r>
            <a:r>
              <a:rPr lang="es-ES" sz="2000" kern="0" dirty="0" smtClean="0">
                <a:latin typeface="Calibri" pitchFamily="34" charset="0"/>
                <a:cs typeface="Arial" pitchFamily="34" charset="0"/>
              </a:rPr>
              <a:t>.</a:t>
            </a:r>
            <a:endParaRPr lang="es-ES" sz="2000" kern="0" dirty="0">
              <a:latin typeface="Calibri" pitchFamily="34" charset="0"/>
              <a:cs typeface="Arial" pitchFamily="34" charset="0"/>
            </a:endParaRPr>
          </a:p>
          <a:p>
            <a:pPr marL="444500" indent="-444500" algn="just">
              <a:defRPr/>
            </a:pPr>
            <a:endParaRPr lang="es-ES" sz="1400" kern="0" dirty="0">
              <a:latin typeface="Calibri" pitchFamily="34" charset="0"/>
              <a:cs typeface="Arial" pitchFamily="34" charset="0"/>
            </a:endParaRPr>
          </a:p>
          <a:p>
            <a:pPr algn="just">
              <a:defRPr/>
            </a:pPr>
            <a:r>
              <a:rPr lang="es-ES" sz="2000" kern="0" dirty="0">
                <a:latin typeface="Calibri" pitchFamily="34" charset="0"/>
                <a:cs typeface="Arial" pitchFamily="34" charset="0"/>
              </a:rPr>
              <a:t>Esta información mantendrá este carácter de manera indefinida y </a:t>
            </a:r>
            <a:r>
              <a:rPr lang="es-ES" sz="2000" b="1" kern="0" dirty="0">
                <a:solidFill>
                  <a:srgbClr val="FF0000"/>
                </a:solidFill>
                <a:latin typeface="Calibri" pitchFamily="34" charset="0"/>
                <a:cs typeface="Arial" pitchFamily="34" charset="0"/>
              </a:rPr>
              <a:t>sólo</a:t>
            </a:r>
            <a:r>
              <a:rPr lang="es-ES" sz="2000" b="1" kern="0" dirty="0">
                <a:latin typeface="Calibri" pitchFamily="34" charset="0"/>
                <a:cs typeface="Arial" pitchFamily="34" charset="0"/>
              </a:rPr>
              <a:t> </a:t>
            </a:r>
            <a:r>
              <a:rPr lang="es-ES" sz="2000" b="1" kern="0" dirty="0">
                <a:solidFill>
                  <a:srgbClr val="FF0000"/>
                </a:solidFill>
                <a:latin typeface="Calibri" pitchFamily="34" charset="0"/>
                <a:cs typeface="Arial" pitchFamily="34" charset="0"/>
              </a:rPr>
              <a:t>podrán tener acceso a ella los titulares </a:t>
            </a:r>
            <a:r>
              <a:rPr lang="es-ES" sz="2000" kern="0" dirty="0">
                <a:latin typeface="Calibri" pitchFamily="34" charset="0"/>
                <a:cs typeface="Arial" pitchFamily="34" charset="0"/>
              </a:rPr>
              <a:t>de la misma </a:t>
            </a:r>
            <a:r>
              <a:rPr lang="es-ES" sz="2000" b="1" kern="0" dirty="0">
                <a:solidFill>
                  <a:srgbClr val="FF0000"/>
                </a:solidFill>
                <a:latin typeface="Calibri" pitchFamily="34" charset="0"/>
                <a:cs typeface="Arial" pitchFamily="34" charset="0"/>
              </a:rPr>
              <a:t>y los servidores públicos </a:t>
            </a:r>
            <a:r>
              <a:rPr lang="es-ES" sz="2000" kern="0" dirty="0">
                <a:latin typeface="Calibri" pitchFamily="34" charset="0"/>
                <a:cs typeface="Arial" pitchFamily="34" charset="0"/>
              </a:rPr>
              <a:t>que requieran conocerla para el debido ejercicio de sus funciones.</a:t>
            </a:r>
          </a:p>
        </p:txBody>
      </p:sp>
      <p:pic>
        <p:nvPicPr>
          <p:cNvPr id="187396" name="Picture 3" descr="http://www.culturadigital.cl/wp/wp-content/uploads/2009/06/datospersonales-thumb.jpg"/>
          <p:cNvPicPr>
            <a:picLocks noChangeAspect="1" noChangeArrowheads="1"/>
          </p:cNvPicPr>
          <p:nvPr/>
        </p:nvPicPr>
        <p:blipFill>
          <a:blip r:embed="rId3" cstate="print"/>
          <a:srcRect/>
          <a:stretch>
            <a:fillRect/>
          </a:stretch>
        </p:blipFill>
        <p:spPr bwMode="auto">
          <a:xfrm>
            <a:off x="442913" y="1541463"/>
            <a:ext cx="785812" cy="863600"/>
          </a:xfrm>
          <a:prstGeom prst="rect">
            <a:avLst/>
          </a:prstGeom>
          <a:noFill/>
          <a:ln w="9525">
            <a:noFill/>
            <a:miter lim="800000"/>
            <a:headEnd/>
            <a:tailEnd/>
          </a:ln>
        </p:spPr>
      </p:pic>
      <p:pic>
        <p:nvPicPr>
          <p:cNvPr id="187397" name="Picture 2" descr="http://t1.gstatic.com/images?q=tbn:KCY9VFpUPXxzWM:http://www.pluralia.tv/files/news/images/propiedad-intelectual.jpg">
            <a:hlinkClick r:id="rId4"/>
          </p:cNvPr>
          <p:cNvPicPr>
            <a:picLocks noChangeAspect="1" noChangeArrowheads="1"/>
          </p:cNvPicPr>
          <p:nvPr/>
        </p:nvPicPr>
        <p:blipFill>
          <a:blip r:embed="rId5" cstate="print"/>
          <a:srcRect l="10432" r="6581"/>
          <a:stretch>
            <a:fillRect/>
          </a:stretch>
        </p:blipFill>
        <p:spPr bwMode="auto">
          <a:xfrm>
            <a:off x="238125" y="2820988"/>
            <a:ext cx="990600" cy="930275"/>
          </a:xfrm>
          <a:prstGeom prst="rect">
            <a:avLst/>
          </a:prstGeom>
          <a:noFill/>
          <a:ln w="9525">
            <a:noFill/>
            <a:miter lim="800000"/>
            <a:headEnd/>
            <a:tailEnd/>
          </a:ln>
        </p:spPr>
      </p:pic>
      <p:pic>
        <p:nvPicPr>
          <p:cNvPr id="187398" name="Picture 4" descr="http://t1.gstatic.com/images?q=tbn:UoSBvbuMOeRQUM:http://fundacionlafuente.files.wordpress.com/2008/09/normal_monumentos.jpg">
            <a:hlinkClick r:id="rId6"/>
          </p:cNvPr>
          <p:cNvPicPr>
            <a:picLocks noChangeAspect="1" noChangeArrowheads="1"/>
          </p:cNvPicPr>
          <p:nvPr/>
        </p:nvPicPr>
        <p:blipFill>
          <a:blip r:embed="rId7" cstate="print"/>
          <a:srcRect/>
          <a:stretch>
            <a:fillRect/>
          </a:stretch>
        </p:blipFill>
        <p:spPr bwMode="auto">
          <a:xfrm>
            <a:off x="0" y="3786188"/>
            <a:ext cx="1257300" cy="1000125"/>
          </a:xfrm>
          <a:prstGeom prst="rect">
            <a:avLst/>
          </a:prstGeom>
          <a:noFill/>
          <a:ln w="9525">
            <a:noFill/>
            <a:miter lim="800000"/>
            <a:headEnd/>
            <a:tailEnd/>
          </a:ln>
        </p:spPr>
      </p:pic>
      <p:pic>
        <p:nvPicPr>
          <p:cNvPr id="187399" name="Picture 6" descr="http://t1.gstatic.com/images?q=tbn:kRMF4yqcHvuhlM:http://radio.capital.com.pe/carloscarlin/files/2009/03/cerradura.jpg">
            <a:hlinkClick r:id="rId8"/>
          </p:cNvPr>
          <p:cNvPicPr>
            <a:picLocks noChangeAspect="1" noChangeArrowheads="1"/>
          </p:cNvPicPr>
          <p:nvPr/>
        </p:nvPicPr>
        <p:blipFill>
          <a:blip r:embed="rId9" cstate="print"/>
          <a:srcRect/>
          <a:stretch>
            <a:fillRect/>
          </a:stretch>
        </p:blipFill>
        <p:spPr bwMode="auto">
          <a:xfrm>
            <a:off x="268288" y="5000625"/>
            <a:ext cx="989012"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85725"/>
            <a:ext cx="7993062" cy="863600"/>
          </a:xfrm>
          <a:prstGeom prst="rect">
            <a:avLst/>
          </a:prstGeom>
          <a:noFill/>
        </p:spPr>
        <p:txBody>
          <a:bodyPr anchor="ctr"/>
          <a:lstStyle/>
          <a:p>
            <a:pPr>
              <a:defRPr/>
            </a:pPr>
            <a:r>
              <a:rPr lang="es-MX" sz="2400" b="1" dirty="0">
                <a:solidFill>
                  <a:schemeClr val="bg1"/>
                </a:solidFill>
                <a:effectLst>
                  <a:outerShdw blurRad="38100" dist="38100" dir="2700000" algn="tl">
                    <a:srgbClr val="000000">
                      <a:alpha val="43137"/>
                    </a:srgbClr>
                  </a:outerShdw>
                </a:effectLst>
                <a:latin typeface="Calibri" pitchFamily="34" charset="0"/>
              </a:rPr>
              <a:t>Ley de Protección de Datos Personales en el Distrito Federal</a:t>
            </a:r>
          </a:p>
        </p:txBody>
      </p:sp>
      <p:sp>
        <p:nvSpPr>
          <p:cNvPr id="4" name="Rectangle 3"/>
          <p:cNvSpPr txBox="1">
            <a:spLocks noChangeArrowheads="1"/>
          </p:cNvSpPr>
          <p:nvPr/>
        </p:nvSpPr>
        <p:spPr>
          <a:xfrm>
            <a:off x="1547813" y="1571625"/>
            <a:ext cx="6738937" cy="3786188"/>
          </a:xfrm>
          <a:prstGeom prst="rect">
            <a:avLst/>
          </a:prstGeom>
        </p:spPr>
        <p:txBody>
          <a:bodyPr/>
          <a:lstStyle/>
          <a:p>
            <a:pPr marL="447675" indent="-447675" algn="just" fontAlgn="auto">
              <a:spcBef>
                <a:spcPts val="0"/>
              </a:spcBef>
              <a:spcAft>
                <a:spcPts val="0"/>
              </a:spcAft>
              <a:defRPr/>
            </a:pPr>
            <a:r>
              <a:rPr lang="es-MX" sz="2800" b="1" kern="0" dirty="0">
                <a:latin typeface="Calibri" pitchFamily="34" charset="0"/>
                <a:cs typeface="Arial" pitchFamily="34" charset="0"/>
              </a:rPr>
              <a:t>Objeto:</a:t>
            </a:r>
          </a:p>
          <a:p>
            <a:pPr marL="447675" indent="-447675" algn="just" fontAlgn="auto">
              <a:spcBef>
                <a:spcPts val="0"/>
              </a:spcBef>
              <a:spcAft>
                <a:spcPts val="0"/>
              </a:spcAft>
              <a:buFont typeface="Arial" pitchFamily="34" charset="0"/>
              <a:buChar char="•"/>
              <a:defRPr/>
            </a:pPr>
            <a:endParaRPr lang="es-MX" sz="2800" b="1" kern="0" dirty="0">
              <a:latin typeface="Calibri" pitchFamily="34" charset="0"/>
              <a:cs typeface="Arial" pitchFamily="34" charset="0"/>
            </a:endParaRPr>
          </a:p>
          <a:p>
            <a:pPr marL="904875" lvl="1" indent="-447675" algn="just" fontAlgn="auto">
              <a:spcBef>
                <a:spcPts val="0"/>
              </a:spcBef>
              <a:spcAft>
                <a:spcPts val="0"/>
              </a:spcAft>
              <a:buFont typeface="Arial" pitchFamily="34" charset="0"/>
              <a:buChar char="•"/>
              <a:defRPr/>
            </a:pPr>
            <a:r>
              <a:rPr lang="es-MX" sz="2800" kern="0" dirty="0">
                <a:latin typeface="Calibri" pitchFamily="34" charset="0"/>
                <a:cs typeface="Arial" pitchFamily="34" charset="0"/>
              </a:rPr>
              <a:t>Establecer los principios, derechos, obligaciones y procedimientos que regulan la protección y tratamiento de los datos personales en posesión de los entes </a:t>
            </a:r>
            <a:r>
              <a:rPr lang="es-MX" sz="2800" kern="0" dirty="0" smtClean="0">
                <a:latin typeface="Calibri" pitchFamily="34" charset="0"/>
                <a:cs typeface="Arial" pitchFamily="34" charset="0"/>
              </a:rPr>
              <a:t>obligados.</a:t>
            </a:r>
            <a:endParaRPr lang="es-MX" sz="2800" kern="0" dirty="0">
              <a:latin typeface="Calibri" pitchFamily="34" charset="0"/>
              <a:cs typeface="Arial" pitchFamily="34" charset="0"/>
            </a:endParaRPr>
          </a:p>
          <a:p>
            <a:pPr marL="447675" indent="-447675" algn="just" fontAlgn="auto">
              <a:spcBef>
                <a:spcPts val="0"/>
              </a:spcBef>
              <a:spcAft>
                <a:spcPts val="0"/>
              </a:spcAft>
              <a:defRPr/>
            </a:pPr>
            <a:endParaRPr lang="es-MX" sz="2800" b="1" kern="0" dirty="0">
              <a:solidFill>
                <a:schemeClr val="accent1">
                  <a:lumMod val="50000"/>
                </a:schemeClr>
              </a:solidFill>
              <a:latin typeface="Calibri" pitchFamily="34" charset="0"/>
              <a:cs typeface="Arial" pitchFamily="34" charset="0"/>
            </a:endParaRPr>
          </a:p>
          <a:p>
            <a:pPr algn="just" fontAlgn="auto">
              <a:spcBef>
                <a:spcPts val="0"/>
              </a:spcBef>
              <a:spcAft>
                <a:spcPts val="0"/>
              </a:spcAft>
              <a:defRPr/>
            </a:pPr>
            <a:endParaRPr lang="es-MX" sz="3200"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4212</TotalTime>
  <Words>4231</Words>
  <Application>Microsoft Office PowerPoint</Application>
  <PresentationFormat>Presentación en pantalla (4:3)</PresentationFormat>
  <Paragraphs>461</Paragraphs>
  <Slides>44</Slides>
  <Notes>29</Notes>
  <HiddenSlides>0</HiddenSlides>
  <MMClips>0</MMClips>
  <ScaleCrop>false</ScaleCrop>
  <HeadingPairs>
    <vt:vector size="4" baseType="variant">
      <vt:variant>
        <vt:lpstr>Tema</vt:lpstr>
      </vt:variant>
      <vt:variant>
        <vt:i4>2</vt:i4>
      </vt:variant>
      <vt:variant>
        <vt:lpstr>Títulos de diapositiva</vt:lpstr>
      </vt:variant>
      <vt:variant>
        <vt:i4>44</vt:i4>
      </vt:variant>
    </vt:vector>
  </HeadingPairs>
  <TitlesOfParts>
    <vt:vector size="46" baseType="lpstr">
      <vt:lpstr>Tema de Office</vt:lpstr>
      <vt:lpstr>Diseño personalizado</vt:lpstr>
      <vt:lpstr>Diapositiva 1</vt:lpstr>
      <vt:lpstr>Diapositiva 2</vt:lpstr>
      <vt:lpstr>Definiciones:</vt:lpstr>
      <vt:lpstr>Definiciones:</vt:lpstr>
      <vt:lpstr>Definiciones:</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¿Datos personales?</vt:lpstr>
      <vt:lpstr>¿Solicitud de acceso a datos personales?</vt:lpstr>
      <vt:lpstr>Diapositiva 32</vt:lpstr>
      <vt:lpstr>Solicitud de retirar información de google</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Inés Montes Márquez</dc:creator>
  <cp:lastModifiedBy>Capacitacion</cp:lastModifiedBy>
  <cp:revision>44</cp:revision>
  <dcterms:created xsi:type="dcterms:W3CDTF">2011-08-16T00:06:40Z</dcterms:created>
  <dcterms:modified xsi:type="dcterms:W3CDTF">2012-09-03T19:17:15Z</dcterms:modified>
</cp:coreProperties>
</file>